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12" r:id="rId3"/>
    <p:sldId id="313" r:id="rId4"/>
    <p:sldId id="314" r:id="rId5"/>
    <p:sldId id="284" r:id="rId6"/>
    <p:sldId id="257" r:id="rId7"/>
    <p:sldId id="285" r:id="rId8"/>
    <p:sldId id="315" r:id="rId9"/>
    <p:sldId id="291" r:id="rId10"/>
    <p:sldId id="286" r:id="rId11"/>
    <p:sldId id="300" r:id="rId12"/>
    <p:sldId id="287" r:id="rId13"/>
    <p:sldId id="301" r:id="rId14"/>
    <p:sldId id="302" r:id="rId15"/>
    <p:sldId id="308" r:id="rId16"/>
    <p:sldId id="304" r:id="rId17"/>
    <p:sldId id="309" r:id="rId18"/>
    <p:sldId id="270" r:id="rId19"/>
    <p:sldId id="269" r:id="rId20"/>
  </p:sldIdLst>
  <p:sldSz cx="16778288" cy="9475788"/>
  <p:notesSz cx="6858000" cy="9144000"/>
  <p:custDataLst>
    <p:tags r:id="rId2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F4AA"/>
    <a:srgbClr val="FCE4A2"/>
    <a:srgbClr val="FF9999"/>
    <a:srgbClr val="E4DFBA"/>
    <a:srgbClr val="FF00FF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136" autoAdjust="0"/>
  </p:normalViewPr>
  <p:slideViewPr>
    <p:cSldViewPr>
      <p:cViewPr varScale="1">
        <p:scale>
          <a:sx n="53" d="100"/>
          <a:sy n="53" d="100"/>
        </p:scale>
        <p:origin x="666" y="96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6F7B1B1-20CE-4785-A912-9CD2EF2102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A6C1894-A371-4453-862E-7ACC6DC63E3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A39D28D-9779-468D-8E7E-37061BFE891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85800"/>
            <a:ext cx="60706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207C38EB-1675-4B5F-9429-36204441DE3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56F0A49B-405A-44A2-968B-9EB34C17CF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7FDBB2CB-17E0-43E9-B60C-08DA8DD053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C7E60CD-6B97-4311-850E-48E7D24592D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096F038C-39E3-4FCD-9207-4C418A5616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CA05DB8-DFE5-4F90-8D17-CE925DD1B3B5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B9FABD3-A42E-44DF-85AB-9710BF3E5B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78EB294F-87AC-4C2E-BCD2-E1EB6343A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D57BA39-3D63-4BA7-86FB-CDE39E009C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F05B6322-B3B5-4EC2-8529-B2D1ABE0A978}" type="slidenum">
              <a:rPr lang="en-US" altLang="zh-CN"/>
              <a:pPr>
                <a:spcBef>
                  <a:spcPct val="0"/>
                </a:spcBef>
              </a:pPr>
              <a:t>12</a:t>
            </a:fld>
            <a:endParaRPr lang="en-US" altLang="zh-CN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AEC67C2-3834-4249-A283-63942C04C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BDBDC7A1-D8A9-46E9-805C-C5CEBB4FD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D57BA39-3D63-4BA7-86FB-CDE39E009C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F05B6322-B3B5-4EC2-8529-B2D1ABE0A978}" type="slidenum">
              <a:rPr lang="en-US" altLang="zh-CN"/>
              <a:pPr>
                <a:spcBef>
                  <a:spcPct val="0"/>
                </a:spcBef>
              </a:pPr>
              <a:t>13</a:t>
            </a:fld>
            <a:endParaRPr lang="en-US" altLang="zh-CN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AEC67C2-3834-4249-A283-63942C04C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BDBDC7A1-D8A9-46E9-805C-C5CEBB4FD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9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D57BA39-3D63-4BA7-86FB-CDE39E009C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F05B6322-B3B5-4EC2-8529-B2D1ABE0A978}" type="slidenum">
              <a:rPr lang="en-US" altLang="zh-CN"/>
              <a:pPr>
                <a:spcBef>
                  <a:spcPct val="0"/>
                </a:spcBef>
              </a:pPr>
              <a:t>14</a:t>
            </a:fld>
            <a:endParaRPr lang="en-US" altLang="zh-CN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AEC67C2-3834-4249-A283-63942C04C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BDBDC7A1-D8A9-46E9-805C-C5CEBB4FD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10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20481">
            <a:extLst>
              <a:ext uri="{FF2B5EF4-FFF2-40B4-BE49-F238E27FC236}">
                <a16:creationId xmlns:a16="http://schemas.microsoft.com/office/drawing/2014/main" id="{5F35140C-AFB2-4EE1-BC0F-1B9FD02FC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文本占位符 20482">
            <a:extLst>
              <a:ext uri="{FF2B5EF4-FFF2-40B4-BE49-F238E27FC236}">
                <a16:creationId xmlns:a16="http://schemas.microsoft.com/office/drawing/2014/main" id="{5DDA79AE-62E4-47D9-BD93-9A9FFDD2A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2" name="灯片编号占位符 1">
            <a:extLst>
              <a:ext uri="{FF2B5EF4-FFF2-40B4-BE49-F238E27FC236}">
                <a16:creationId xmlns:a16="http://schemas.microsoft.com/office/drawing/2014/main" id="{637AACD7-CD32-49C4-8EB3-61E0B982FE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66592F6-657B-4817-9C19-C75363EE72B8}" type="slidenum">
              <a:rPr lang="en-US" altLang="zh-CN" sz="1200"/>
              <a:pPr/>
              <a:t>15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378057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20481">
            <a:extLst>
              <a:ext uri="{FF2B5EF4-FFF2-40B4-BE49-F238E27FC236}">
                <a16:creationId xmlns:a16="http://schemas.microsoft.com/office/drawing/2014/main" id="{5F35140C-AFB2-4EE1-BC0F-1B9FD02FC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文本占位符 20482">
            <a:extLst>
              <a:ext uri="{FF2B5EF4-FFF2-40B4-BE49-F238E27FC236}">
                <a16:creationId xmlns:a16="http://schemas.microsoft.com/office/drawing/2014/main" id="{5DDA79AE-62E4-47D9-BD93-9A9FFDD2A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2" name="灯片编号占位符 1">
            <a:extLst>
              <a:ext uri="{FF2B5EF4-FFF2-40B4-BE49-F238E27FC236}">
                <a16:creationId xmlns:a16="http://schemas.microsoft.com/office/drawing/2014/main" id="{637AACD7-CD32-49C4-8EB3-61E0B982FE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66592F6-657B-4817-9C19-C75363EE72B8}" type="slidenum">
              <a:rPr lang="en-US" altLang="zh-CN" sz="1200"/>
              <a:pPr/>
              <a:t>16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266659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400AB67-25C9-4EA0-AED0-06E1FF9C41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A927BD3C-E33A-4019-9695-EF6A033407FE}" type="slidenum">
              <a:rPr lang="en-US" altLang="zh-CN"/>
              <a:pPr>
                <a:spcBef>
                  <a:spcPct val="0"/>
                </a:spcBef>
              </a:pPr>
              <a:t>17</a:t>
            </a:fld>
            <a:endParaRPr lang="en-US" altLang="zh-CN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F3426E3-74F5-48B9-9381-7E26DA4BF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B3BAE69A-2D1D-482E-8489-C22F66BE6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2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616E5AE1-C780-44F3-8D3F-6AEEA93E20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C3D4758D-F43A-44AB-8F49-16E63F358546}" type="slidenum">
              <a:rPr lang="en-US" altLang="zh-CN"/>
              <a:pPr>
                <a:spcBef>
                  <a:spcPct val="0"/>
                </a:spcBef>
              </a:pPr>
              <a:t>18</a:t>
            </a:fld>
            <a:endParaRPr lang="en-US" altLang="zh-CN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E4A4D37B-7A5D-4E6F-93FD-E13E602D0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6A4627B9-09DB-454D-A550-B93AA2341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F0A81B07-CF96-4B85-8F13-F8AE6ABB7E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8D121A7E-C923-43DD-925D-0F4F4D8A49BA}" type="slidenum">
              <a:rPr lang="en-US" altLang="zh-CN"/>
              <a:pPr>
                <a:spcBef>
                  <a:spcPct val="0"/>
                </a:spcBef>
              </a:pPr>
              <a:t>19</a:t>
            </a:fld>
            <a:endParaRPr lang="en-US" altLang="zh-CN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3837D1A-9875-4D08-B87F-532F943C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623303D7-8AD1-49F9-9893-6F4F12793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=&gt; HS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194A7-EEC9-4FD8-89F6-BA1E2FBC86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6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=&gt; HS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GB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E581-C787-4FFC-B8CF-76DCD47FD8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0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4A58E40-8A17-431D-B65C-444CACC800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1846912-67E4-46F0-B7E2-412F06144212}" type="slidenum">
              <a:rPr lang="en-US" altLang="zh-CN"/>
              <a:pPr>
                <a:spcBef>
                  <a:spcPct val="0"/>
                </a:spcBef>
              </a:pPr>
              <a:t>5</a:t>
            </a:fld>
            <a:endParaRPr lang="en-US" altLang="zh-CN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4B9940F-2E99-4CDB-96FB-08E55E93A7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BC82CAC-DCF7-4E23-9FFE-B1823EDC3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5BC663A-FA34-4190-B83B-7BDA9CC265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FB0478A-8AF3-402D-AE33-AF5B00210D38}" type="slidenum">
              <a:rPr lang="en-US" altLang="zh-CN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4D4155F-904D-42C3-BB3E-4A7C937C10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885FD12-DDA1-4E87-A92C-EA8158BAB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dirty="0" smtClean="0"/>
              <a:t>HS </a:t>
            </a:r>
            <a:r>
              <a:rPr lang="en-US" altLang="en-US" dirty="0" err="1" smtClean="0"/>
              <a:t>đọc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đề</a:t>
            </a:r>
            <a:endParaRPr lang="en-US" altLang="en-US" dirty="0" smtClean="0"/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dirty="0" smtClean="0"/>
              <a:t>HS </a:t>
            </a:r>
            <a:r>
              <a:rPr lang="en-US" altLang="en-US" dirty="0" err="1" smtClean="0"/>
              <a:t>đọc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đoạn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thơ</a:t>
            </a:r>
            <a:endParaRPr lang="en-US" altLang="en-US" dirty="0" smtClean="0"/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dirty="0" smtClean="0"/>
              <a:t>HS </a:t>
            </a:r>
            <a:r>
              <a:rPr lang="en-US" altLang="en-US" dirty="0" err="1" smtClean="0"/>
              <a:t>làm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bài</a:t>
            </a:r>
            <a:endParaRPr lang="en-US" altLang="en-US" dirty="0" smtClean="0"/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dirty="0" smtClean="0"/>
              <a:t>HS </a:t>
            </a:r>
            <a:r>
              <a:rPr lang="en-US" altLang="en-US" dirty="0" err="1" smtClean="0"/>
              <a:t>trình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bày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các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endParaRPr lang="en-US" altLang="en-US" dirty="0" smtClean="0"/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dirty="0" smtClean="0"/>
              <a:t>GV </a:t>
            </a:r>
            <a:r>
              <a:rPr lang="en-US" altLang="en-US" dirty="0" err="1" smtClean="0"/>
              <a:t>hỏi</a:t>
            </a:r>
            <a:r>
              <a:rPr lang="en-US" altLang="en-US" dirty="0" smtClean="0"/>
              <a:t>: 2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xanh</a:t>
            </a:r>
            <a:r>
              <a:rPr lang="en-US" altLang="en-US" dirty="0" smtClean="0"/>
              <a:t> ở </a:t>
            </a:r>
            <a:r>
              <a:rPr lang="en-US" altLang="en-US" dirty="0" err="1" smtClean="0"/>
              <a:t>dòng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thơ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thứ</a:t>
            </a:r>
            <a:r>
              <a:rPr lang="en-US" altLang="en-US" dirty="0" smtClean="0"/>
              <a:t> 2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của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sự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vật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nào</a:t>
            </a:r>
            <a:r>
              <a:rPr lang="en-US" altLang="en-US" dirty="0" smtClean="0"/>
              <a:t>? (Tre, </a:t>
            </a:r>
            <a:r>
              <a:rPr lang="en-US" altLang="en-US" dirty="0" err="1" smtClean="0"/>
              <a:t>lúa</a:t>
            </a:r>
            <a:r>
              <a:rPr lang="en-US" altLang="en-US" dirty="0" smtClean="0"/>
              <a:t>)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dirty="0" smtClean="0"/>
              <a:t>GV </a:t>
            </a:r>
            <a:r>
              <a:rPr lang="en-US" altLang="en-US" dirty="0" err="1" smtClean="0"/>
              <a:t>hỏi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xanh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mát</a:t>
            </a:r>
            <a:r>
              <a:rPr lang="en-US" altLang="en-US" dirty="0" smtClean="0"/>
              <a:t> ở </a:t>
            </a:r>
            <a:r>
              <a:rPr lang="en-US" altLang="en-US" dirty="0" err="1" smtClean="0"/>
              <a:t>dòng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thơ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thứ</a:t>
            </a:r>
            <a:r>
              <a:rPr lang="en-US" altLang="en-US" dirty="0" smtClean="0"/>
              <a:t> 4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để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của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sự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vật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nào</a:t>
            </a:r>
            <a:r>
              <a:rPr lang="en-US" altLang="en-US" dirty="0" smtClean="0"/>
              <a:t>? (</a:t>
            </a:r>
            <a:r>
              <a:rPr lang="en-US" altLang="en-US" dirty="0" err="1" smtClean="0"/>
              <a:t>Sông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máng</a:t>
            </a:r>
            <a:r>
              <a:rPr lang="en-US" altLang="en-US" dirty="0" smtClean="0"/>
              <a:t>)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dirty="0" smtClean="0"/>
              <a:t>GV </a:t>
            </a:r>
            <a:r>
              <a:rPr lang="en-US" altLang="en-US" dirty="0" err="1" smtClean="0"/>
              <a:t>hỏi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Thế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còn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bát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ngát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của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sự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vật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nào</a:t>
            </a:r>
            <a:r>
              <a:rPr lang="en-US" altLang="en-US" dirty="0" smtClean="0"/>
              <a:t>? (</a:t>
            </a:r>
            <a:r>
              <a:rPr lang="en-US" altLang="en-US" dirty="0" err="1" smtClean="0"/>
              <a:t>Trời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mây</a:t>
            </a:r>
            <a:r>
              <a:rPr lang="en-US" altLang="en-US" dirty="0" smtClean="0"/>
              <a:t>)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dirty="0" smtClean="0"/>
              <a:t>GV </a:t>
            </a:r>
            <a:r>
              <a:rPr lang="en-US" altLang="en-US" dirty="0" err="1" smtClean="0"/>
              <a:t>hỏi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xanh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ngắt</a:t>
            </a:r>
            <a:r>
              <a:rPr lang="en-US" altLang="en-US" dirty="0" smtClean="0"/>
              <a:t> ở </a:t>
            </a:r>
            <a:r>
              <a:rPr lang="en-US" altLang="en-US" dirty="0" err="1" smtClean="0"/>
              <a:t>dòng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thơ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cuối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cùng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thì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sao</a:t>
            </a:r>
            <a:r>
              <a:rPr lang="en-US" altLang="en-US" dirty="0" smtClean="0"/>
              <a:t>? (</a:t>
            </a:r>
            <a:r>
              <a:rPr lang="en-US" altLang="en-US" dirty="0" err="1" smtClean="0"/>
              <a:t>mùa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thu</a:t>
            </a:r>
            <a:r>
              <a:rPr lang="en-US" altLang="en-US" dirty="0" smtClean="0"/>
              <a:t>)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sz="18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GV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en-US" altLang="en-US" sz="18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xét</a:t>
            </a:r>
            <a:r>
              <a:rPr lang="en-US" altLang="en-US" sz="18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chốt</a:t>
            </a:r>
            <a:r>
              <a:rPr lang="en-US" altLang="en-US" sz="18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đáp</a:t>
            </a:r>
            <a:r>
              <a:rPr lang="en-US" altLang="en-US" sz="18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án</a:t>
            </a:r>
            <a:r>
              <a:rPr lang="en-US" altLang="en-US" sz="18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đúng</a:t>
            </a:r>
            <a:r>
              <a:rPr lang="en-US" altLang="en-US" sz="18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18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18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luận</a:t>
            </a:r>
            <a:r>
              <a:rPr lang="en-US" altLang="en-US" sz="18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E60CD-6B97-4311-850E-48E7D24592D3}" type="slidenum">
              <a:rPr lang="en-US" altLang="zh-CN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5209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501AF50-3F19-4FDF-A6F9-1A6A5FB896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7607605-109E-49EE-9C0E-D7F1E1B29010}" type="slidenum">
              <a:rPr lang="en-US" altLang="zh-CN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A2425F68-28C9-41E4-AD02-B0256C15B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A193BF1-B879-49D9-9E4D-125E67FCB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0DDE7352-6EF1-4B0A-975F-A49FC157E1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D4DAA48-4A37-4134-8FE0-DF284B2002C8}" type="slidenum">
              <a:rPr lang="en-US" altLang="zh-CN"/>
              <a:pPr>
                <a:spcBef>
                  <a:spcPct val="0"/>
                </a:spcBef>
              </a:pPr>
              <a:t>10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7381FB94-1C0A-4752-BA6F-6B3AF6C1F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BC3AF025-7484-4A01-85FC-70596273B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err="1" smtClean="0"/>
              <a:t>Như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vậy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các</a:t>
            </a:r>
            <a:r>
              <a:rPr lang="en-US" altLang="en-US" dirty="0" smtClean="0"/>
              <a:t> con </a:t>
            </a:r>
            <a:r>
              <a:rPr lang="en-US" altLang="en-US" dirty="0" err="1" smtClean="0"/>
              <a:t>thấy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những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thế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nào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được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gọi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?</a:t>
            </a: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Chốt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Những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những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dùng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để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màu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sắc</a:t>
            </a:r>
            <a:r>
              <a:rPr lang="en-US" altLang="en-US" dirty="0" smtClean="0"/>
              <a:t> ( </a:t>
            </a:r>
            <a:r>
              <a:rPr lang="en-US" altLang="en-US" dirty="0" err="1" smtClean="0"/>
              <a:t>màu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xanh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đỏ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tím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vàng</a:t>
            </a:r>
            <a:r>
              <a:rPr lang="en-US" altLang="en-US" dirty="0" smtClean="0"/>
              <a:t>, …) , </a:t>
            </a:r>
            <a:r>
              <a:rPr lang="en-US" altLang="en-US" dirty="0" err="1" smtClean="0"/>
              <a:t>hình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dáng</a:t>
            </a:r>
            <a:r>
              <a:rPr lang="en-US" altLang="en-US" dirty="0" smtClean="0"/>
              <a:t> ( to, </a:t>
            </a:r>
            <a:r>
              <a:rPr lang="en-US" altLang="en-US" dirty="0" err="1" smtClean="0"/>
              <a:t>nhỏ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béo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gầy</a:t>
            </a:r>
            <a:r>
              <a:rPr lang="en-US" altLang="en-US" dirty="0" smtClean="0"/>
              <a:t>, ..) , </a:t>
            </a:r>
            <a:r>
              <a:rPr lang="en-US" altLang="en-US" dirty="0" err="1" smtClean="0"/>
              <a:t>mùi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vị</a:t>
            </a:r>
            <a:r>
              <a:rPr lang="en-US" altLang="en-US" dirty="0" smtClean="0"/>
              <a:t> ( </a:t>
            </a:r>
            <a:r>
              <a:rPr lang="en-US" altLang="en-US" dirty="0" err="1" smtClean="0"/>
              <a:t>thơm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chua</a:t>
            </a:r>
            <a:r>
              <a:rPr lang="en-US" altLang="en-US" dirty="0" smtClean="0"/>
              <a:t> cay, </a:t>
            </a:r>
            <a:r>
              <a:rPr lang="en-US" altLang="en-US" dirty="0" err="1" smtClean="0"/>
              <a:t>mặn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ngọt</a:t>
            </a:r>
            <a:r>
              <a:rPr lang="en-US" altLang="en-US" dirty="0" smtClean="0"/>
              <a:t>, … )  </a:t>
            </a:r>
            <a:r>
              <a:rPr lang="en-US" altLang="en-US" dirty="0" err="1" smtClean="0"/>
              <a:t>và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một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số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khác</a:t>
            </a:r>
            <a:r>
              <a:rPr lang="en-US" altLang="en-US" dirty="0" smtClean="0"/>
              <a:t> ( </a:t>
            </a:r>
            <a:r>
              <a:rPr lang="en-US" altLang="en-US" dirty="0" err="1" smtClean="0"/>
              <a:t>già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trẻ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xinh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đẹp</a:t>
            </a:r>
            <a:r>
              <a:rPr lang="en-US" altLang="en-US" dirty="0" smtClean="0"/>
              <a:t>, …)</a:t>
            </a:r>
          </a:p>
          <a:p>
            <a:pPr>
              <a:spcBef>
                <a:spcPct val="0"/>
              </a:spcBef>
            </a:pPr>
            <a:endParaRPr lang="zh-CN" altLang="zh-CN" dirty="0" smtClean="0">
              <a:latin typeface="Arial" panose="020B0604020202020204" pitchFamily="34" charset="0"/>
              <a:cs typeface="等线"/>
            </a:endParaRP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Như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vậy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các</a:t>
            </a:r>
            <a:r>
              <a:rPr lang="en-US" altLang="en-US" dirty="0" smtClean="0"/>
              <a:t> con </a:t>
            </a:r>
            <a:r>
              <a:rPr lang="en-US" altLang="en-US" dirty="0" err="1" smtClean="0"/>
              <a:t>thấy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những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thế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nào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được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gọi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?</a:t>
            </a: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Chốt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Những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những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dùng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để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màu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sắc</a:t>
            </a:r>
            <a:r>
              <a:rPr lang="en-US" altLang="en-US" dirty="0" smtClean="0"/>
              <a:t> ( </a:t>
            </a:r>
            <a:r>
              <a:rPr lang="en-US" altLang="en-US" dirty="0" err="1" smtClean="0"/>
              <a:t>màu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xanh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đỏ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tím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vàng</a:t>
            </a:r>
            <a:r>
              <a:rPr lang="en-US" altLang="en-US" dirty="0" smtClean="0"/>
              <a:t>, …) , </a:t>
            </a:r>
            <a:r>
              <a:rPr lang="en-US" altLang="en-US" dirty="0" err="1" smtClean="0"/>
              <a:t>hình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dáng</a:t>
            </a:r>
            <a:r>
              <a:rPr lang="en-US" altLang="en-US" dirty="0" smtClean="0"/>
              <a:t> ( to, </a:t>
            </a:r>
            <a:r>
              <a:rPr lang="en-US" altLang="en-US" dirty="0" err="1" smtClean="0"/>
              <a:t>nhỏ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béo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gầy</a:t>
            </a:r>
            <a:r>
              <a:rPr lang="en-US" altLang="en-US" dirty="0" smtClean="0"/>
              <a:t>, ..) , </a:t>
            </a:r>
            <a:r>
              <a:rPr lang="en-US" altLang="en-US" dirty="0" err="1" smtClean="0"/>
              <a:t>mùi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vị</a:t>
            </a:r>
            <a:r>
              <a:rPr lang="en-US" altLang="en-US" dirty="0" smtClean="0"/>
              <a:t> ( </a:t>
            </a:r>
            <a:r>
              <a:rPr lang="en-US" altLang="en-US" dirty="0" err="1" smtClean="0"/>
              <a:t>thơm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chua</a:t>
            </a:r>
            <a:r>
              <a:rPr lang="en-US" altLang="en-US" dirty="0" smtClean="0"/>
              <a:t> cay, </a:t>
            </a:r>
            <a:r>
              <a:rPr lang="en-US" altLang="en-US" dirty="0" err="1" smtClean="0"/>
              <a:t>mặn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ngọt</a:t>
            </a:r>
            <a:r>
              <a:rPr lang="en-US" altLang="en-US" dirty="0" smtClean="0"/>
              <a:t>, … )  </a:t>
            </a:r>
            <a:r>
              <a:rPr lang="en-US" altLang="en-US" dirty="0" err="1" smtClean="0"/>
              <a:t>và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một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số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khác</a:t>
            </a:r>
            <a:r>
              <a:rPr lang="en-US" altLang="en-US" dirty="0" smtClean="0"/>
              <a:t> ( </a:t>
            </a:r>
            <a:r>
              <a:rPr lang="en-US" altLang="en-US" dirty="0" err="1" smtClean="0"/>
              <a:t>già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trẻ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xinh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đẹp</a:t>
            </a:r>
            <a:r>
              <a:rPr lang="en-US" altLang="en-US" dirty="0" smtClean="0"/>
              <a:t>, …)</a:t>
            </a: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Như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vậy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các</a:t>
            </a:r>
            <a:r>
              <a:rPr lang="en-US" altLang="en-US" dirty="0" smtClean="0"/>
              <a:t> con </a:t>
            </a:r>
            <a:r>
              <a:rPr lang="en-US" altLang="en-US" dirty="0" err="1" smtClean="0"/>
              <a:t>thấy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những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thế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nào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được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gọi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?</a:t>
            </a: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Chốt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Những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những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từ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dùng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để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chỉ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màu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sắc</a:t>
            </a:r>
            <a:r>
              <a:rPr lang="en-US" altLang="en-US" dirty="0" smtClean="0"/>
              <a:t> ( </a:t>
            </a:r>
            <a:r>
              <a:rPr lang="en-US" altLang="en-US" dirty="0" err="1" smtClean="0"/>
              <a:t>màu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xanh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đỏ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tím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vàng</a:t>
            </a:r>
            <a:r>
              <a:rPr lang="en-US" altLang="en-US" dirty="0" smtClean="0"/>
              <a:t>, …) , </a:t>
            </a:r>
            <a:r>
              <a:rPr lang="en-US" altLang="en-US" dirty="0" err="1" smtClean="0"/>
              <a:t>hình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dáng</a:t>
            </a:r>
            <a:r>
              <a:rPr lang="en-US" altLang="en-US" dirty="0" smtClean="0"/>
              <a:t> ( to, </a:t>
            </a:r>
            <a:r>
              <a:rPr lang="en-US" altLang="en-US" dirty="0" err="1" smtClean="0"/>
              <a:t>nhỏ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béo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gầy</a:t>
            </a:r>
            <a:r>
              <a:rPr lang="en-US" altLang="en-US" dirty="0" smtClean="0"/>
              <a:t>, ..) , </a:t>
            </a:r>
            <a:r>
              <a:rPr lang="en-US" altLang="en-US" dirty="0" err="1" smtClean="0"/>
              <a:t>mùi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vị</a:t>
            </a:r>
            <a:r>
              <a:rPr lang="en-US" altLang="en-US" dirty="0" smtClean="0"/>
              <a:t> ( </a:t>
            </a:r>
            <a:r>
              <a:rPr lang="en-US" altLang="en-US" dirty="0" err="1" smtClean="0"/>
              <a:t>thơm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chua</a:t>
            </a:r>
            <a:r>
              <a:rPr lang="en-US" altLang="en-US" dirty="0" smtClean="0"/>
              <a:t> cay, </a:t>
            </a:r>
            <a:r>
              <a:rPr lang="en-US" altLang="en-US" dirty="0" err="1" smtClean="0"/>
              <a:t>mặn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ngọt</a:t>
            </a:r>
            <a:r>
              <a:rPr lang="en-US" altLang="en-US" dirty="0" smtClean="0"/>
              <a:t>, … )  </a:t>
            </a:r>
            <a:r>
              <a:rPr lang="en-US" altLang="en-US" dirty="0" err="1" smtClean="0"/>
              <a:t>và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một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số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đặc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điểm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khác</a:t>
            </a:r>
            <a:r>
              <a:rPr lang="en-US" altLang="en-US" dirty="0" smtClean="0"/>
              <a:t> ( </a:t>
            </a:r>
            <a:r>
              <a:rPr lang="en-US" altLang="en-US" dirty="0" err="1" smtClean="0"/>
              <a:t>già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trẻ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xinh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đẹp</a:t>
            </a:r>
            <a:r>
              <a:rPr lang="en-US" altLang="en-US" dirty="0" smtClean="0"/>
              <a:t>, …)</a:t>
            </a:r>
            <a:endParaRPr lang="zh-CN" altLang="zh-CN" dirty="0" smtClean="0">
              <a:latin typeface="Arial" panose="020B0604020202020204" pitchFamily="34" charset="0"/>
              <a:cs typeface="等线"/>
            </a:endParaRPr>
          </a:p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A607F12-E6AA-4EFD-AD6B-8D99010DAB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A7697A4-0BAA-4A07-850A-D1C203C13D2A}" type="slidenum">
              <a:rPr lang="en-US" altLang="zh-CN"/>
              <a:pPr>
                <a:spcBef>
                  <a:spcPct val="0"/>
                </a:spcBef>
              </a:pPr>
              <a:t>11</a:t>
            </a:fld>
            <a:endParaRPr lang="en-US" altLang="zh-CN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A6F47F4-6AD9-4864-8D8C-FE5E19EAB3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4C49402-9098-4F25-8E4B-677F62369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75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58888" y="2943225"/>
            <a:ext cx="14260512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16188" y="5368925"/>
            <a:ext cx="11745912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46330694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2211388"/>
            <a:ext cx="15101888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5652420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165013" y="379413"/>
            <a:ext cx="3775075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79413"/>
            <a:ext cx="11174413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5116940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211388"/>
            <a:ext cx="747395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64550" y="2211388"/>
            <a:ext cx="7475538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64550" y="5413375"/>
            <a:ext cx="7475538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6029543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211388"/>
            <a:ext cx="1510188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19025253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5563" y="6089650"/>
            <a:ext cx="14262100" cy="188118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25563" y="4016375"/>
            <a:ext cx="14262100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26089761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211388"/>
            <a:ext cx="7473950" cy="62531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64550" y="2211388"/>
            <a:ext cx="7475538" cy="62531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2097824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2120900"/>
            <a:ext cx="741362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3005138"/>
            <a:ext cx="7413625" cy="54594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23288" y="2120900"/>
            <a:ext cx="7416800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23288" y="3005138"/>
            <a:ext cx="7416800" cy="54594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714699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9791784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178699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7825"/>
            <a:ext cx="5521325" cy="160496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59550" y="377825"/>
            <a:ext cx="9380538" cy="80867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1982788"/>
            <a:ext cx="5521325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9181207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9300" y="6632575"/>
            <a:ext cx="10066338" cy="7842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289300" y="846138"/>
            <a:ext cx="10066338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9300" y="7416800"/>
            <a:ext cx="10066338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6982004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EE996DB6-7575-4E0C-93C3-BED622F735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78288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0188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1500188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SimSun" panose="02010600030101010101" pitchFamily="2" charset="-122"/>
        </a:defRPr>
      </a:lvl2pPr>
      <a:lvl3pPr algn="ctr" defTabSz="1500188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SimSun" panose="02010600030101010101" pitchFamily="2" charset="-122"/>
        </a:defRPr>
      </a:lvl3pPr>
      <a:lvl4pPr algn="ctr" defTabSz="1500188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SimSun" panose="02010600030101010101" pitchFamily="2" charset="-122"/>
        </a:defRPr>
      </a:lvl4pPr>
      <a:lvl5pPr algn="ctr" defTabSz="1500188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SimSun" panose="02010600030101010101" pitchFamily="2" charset="-122"/>
        </a:defRPr>
      </a:lvl5pPr>
      <a:lvl6pPr marL="4572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1975" indent="-561975" algn="l" defTabSz="1500188" rtl="0" eaLnBrk="0" fontAlgn="base" hangingPunct="0">
        <a:spcBef>
          <a:spcPct val="20000"/>
        </a:spcBef>
        <a:spcAft>
          <a:spcPct val="0"/>
        </a:spcAft>
        <a:buChar char="•"/>
        <a:defRPr sz="5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1219200" indent="-469900" algn="l" defTabSz="1500188" rtl="0" eaLnBrk="0" fontAlgn="base" hangingPunct="0">
        <a:spcBef>
          <a:spcPct val="20000"/>
        </a:spcBef>
        <a:spcAft>
          <a:spcPct val="0"/>
        </a:spcAft>
        <a:buChar char="–"/>
        <a:defRPr sz="4600">
          <a:solidFill>
            <a:schemeClr val="tx1"/>
          </a:solidFill>
          <a:latin typeface="+mn-lt"/>
          <a:ea typeface="SimSun" panose="02010600030101010101" pitchFamily="2" charset="-122"/>
        </a:defRPr>
      </a:lvl2pPr>
      <a:lvl3pPr marL="1874838" indent="-374650" algn="l" defTabSz="1500188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SimSun" panose="02010600030101010101" pitchFamily="2" charset="-122"/>
        </a:defRPr>
      </a:lvl3pPr>
      <a:lvl4pPr marL="2625725" indent="-376238" algn="l" defTabSz="1500188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  <a:ea typeface="SimSun" panose="02010600030101010101" pitchFamily="2" charset="-122"/>
        </a:defRPr>
      </a:lvl4pPr>
      <a:lvl5pPr marL="3375025" indent="-374650" algn="l" defTabSz="1500188" rtl="0" eaLnBrk="0" fontAlgn="base" hangingPunct="0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SimSun" panose="02010600030101010101" pitchFamily="2" charset="-122"/>
        </a:defRPr>
      </a:lvl5pPr>
      <a:lvl6pPr marL="38322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6pPr>
      <a:lvl7pPr marL="42894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7pPr>
      <a:lvl8pPr marL="47466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8pPr>
      <a:lvl9pPr marL="52038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4a"/><Relationship Id="rId7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4a"/><Relationship Id="rId7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6.m4a"/><Relationship Id="rId7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7.m4a"/><Relationship Id="rId7" Type="http://schemas.openxmlformats.org/officeDocument/2006/relationships/image" Target="../media/image32.png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4a"/><Relationship Id="rId7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19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4a"/><Relationship Id="rId7" Type="http://schemas.openxmlformats.org/officeDocument/2006/relationships/image" Target="../media/image20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3.m4a"/><Relationship Id="rId7" Type="http://schemas.openxmlformats.org/officeDocument/2006/relationships/image" Target="../media/image23.jpe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>
            <a:extLst>
              <a:ext uri="{FF2B5EF4-FFF2-40B4-BE49-F238E27FC236}">
                <a16:creationId xmlns:a16="http://schemas.microsoft.com/office/drawing/2014/main" id="{B2BF0F1F-B2FF-4284-981F-03CA73591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16775112" cy="95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>
            <a:extLst>
              <a:ext uri="{FF2B5EF4-FFF2-40B4-BE49-F238E27FC236}">
                <a16:creationId xmlns:a16="http://schemas.microsoft.com/office/drawing/2014/main" id="{EC13E8A8-2742-46C3-970C-C85F88915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588" y="633413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>
            <a:extLst>
              <a:ext uri="{FF2B5EF4-FFF2-40B4-BE49-F238E27FC236}">
                <a16:creationId xmlns:a16="http://schemas.microsoft.com/office/drawing/2014/main" id="{A80FF424-9ECA-4407-93CE-B90AE90B0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561975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>
            <a:extLst>
              <a:ext uri="{FF2B5EF4-FFF2-40B4-BE49-F238E27FC236}">
                <a16:creationId xmlns:a16="http://schemas.microsoft.com/office/drawing/2014/main" id="{A5DD1720-E795-48A0-8D7B-34BEB218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993775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194969" y="6034038"/>
            <a:ext cx="8458200" cy="2362200"/>
          </a:xfrm>
          <a:prstGeom prst="rect">
            <a:avLst/>
          </a:prstGeom>
        </p:spPr>
        <p:txBody>
          <a:bodyPr/>
          <a:lstStyle>
            <a:lvl1pPr algn="ctr" defTabSz="1500188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+mj-lt"/>
                <a:ea typeface="SimSun" panose="02010600030101010101" pitchFamily="2" charset="-122"/>
                <a:cs typeface="+mj-cs"/>
              </a:defRPr>
            </a:lvl1pPr>
            <a:lvl2pPr algn="ctr" defTabSz="1500188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Arial" charset="0"/>
                <a:ea typeface="SimSun" panose="02010600030101010101" pitchFamily="2" charset="-122"/>
              </a:defRPr>
            </a:lvl2pPr>
            <a:lvl3pPr algn="ctr" defTabSz="1500188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Arial" charset="0"/>
                <a:ea typeface="SimSun" panose="02010600030101010101" pitchFamily="2" charset="-122"/>
              </a:defRPr>
            </a:lvl3pPr>
            <a:lvl4pPr algn="ctr" defTabSz="1500188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Arial" charset="0"/>
                <a:ea typeface="SimSun" panose="02010600030101010101" pitchFamily="2" charset="-122"/>
              </a:defRPr>
            </a:lvl4pPr>
            <a:lvl5pPr algn="ctr" defTabSz="1500188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Arial" charset="0"/>
                <a:ea typeface="SimSun" panose="02010600030101010101" pitchFamily="2" charset="-122"/>
              </a:defRPr>
            </a:lvl5pPr>
            <a:lvl6pPr marL="457200" algn="ctr" defTabSz="1500188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defTabSz="1500188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defTabSz="1500188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defTabSz="1500188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sz="6000" b="1" kern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Luyeän</a:t>
            </a:r>
            <a:r>
              <a:rPr lang="en-US" sz="60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 </a:t>
            </a:r>
            <a:r>
              <a:rPr lang="en-US" sz="6000" b="1" kern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töø</a:t>
            </a:r>
            <a:r>
              <a:rPr lang="en-US" sz="60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 </a:t>
            </a:r>
            <a:r>
              <a:rPr lang="en-US" sz="6000" b="1" kern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vaø</a:t>
            </a:r>
            <a:r>
              <a:rPr lang="en-US" sz="60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 </a:t>
            </a:r>
            <a:r>
              <a:rPr lang="en-US" sz="6000" b="1" kern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caâu</a:t>
            </a:r>
            <a:r>
              <a:rPr lang="en-US" sz="60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/>
            </a:r>
            <a:br>
              <a:rPr lang="en-US" sz="60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</a:br>
            <a:r>
              <a:rPr lang="en-US" sz="6000" b="1" kern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Lôùp</a:t>
            </a:r>
            <a:r>
              <a:rPr lang="en-US" sz="60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 3 – </a:t>
            </a:r>
            <a:r>
              <a:rPr lang="en-US" sz="6000" b="1" kern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tuần</a:t>
            </a:r>
            <a:r>
              <a:rPr lang="en-US" sz="60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Cooper" pitchFamily="2" charset="0"/>
              </a:rPr>
              <a:t> 14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2000">
        <p15:prstTrans prst="curtains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1-47">
            <a:extLst>
              <a:ext uri="{FF2B5EF4-FFF2-40B4-BE49-F238E27FC236}">
                <a16:creationId xmlns:a16="http://schemas.microsoft.com/office/drawing/2014/main" id="{D1DC8BF1-CF79-4DDD-BC94-B13F502A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61429"/>
            <a:ext cx="16792575" cy="902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1-52">
            <a:extLst>
              <a:ext uri="{FF2B5EF4-FFF2-40B4-BE49-F238E27FC236}">
                <a16:creationId xmlns:a16="http://schemas.microsoft.com/office/drawing/2014/main" id="{D4366362-D88B-4684-8AA0-B83568CEA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0588"/>
            <a:ext cx="51450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1-50">
            <a:extLst>
              <a:ext uri="{FF2B5EF4-FFF2-40B4-BE49-F238E27FC236}">
                <a16:creationId xmlns:a16="http://schemas.microsoft.com/office/drawing/2014/main" id="{4DAC5E80-F278-41D9-B28E-7DE47A646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976" y="-693737"/>
            <a:ext cx="3962401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1-51">
            <a:extLst>
              <a:ext uri="{FF2B5EF4-FFF2-40B4-BE49-F238E27FC236}">
                <a16:creationId xmlns:a16="http://schemas.microsoft.com/office/drawing/2014/main" id="{0FB9E543-D3A0-4D90-BA0A-6B1343908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163" y="5970588"/>
            <a:ext cx="4937125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>
            <a:extLst>
              <a:ext uri="{FF2B5EF4-FFF2-40B4-BE49-F238E27FC236}">
                <a16:creationId xmlns:a16="http://schemas.microsoft.com/office/drawing/2014/main" id="{92ECF11E-8F1E-40D6-9D65-975E57F63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57" y="149430"/>
            <a:ext cx="108727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CFDFA648-66EE-4038-BA5E-F3EB26565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313" y="2097296"/>
            <a:ext cx="1419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20D9B620-39C4-4CB0-AAD2-167AAB68A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157" y="3950752"/>
            <a:ext cx="1419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2DAD243F-155B-4E9E-84FD-6D7B047D7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451" y="4895920"/>
            <a:ext cx="1419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7EBD49FC-D147-4420-A610-05C88E7BC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157" y="5849353"/>
            <a:ext cx="1419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4751C625-44F6-4547-9D0B-DBD19D9B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278" y="3007303"/>
            <a:ext cx="1746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id="{493A13AB-53E1-47ED-940E-7949C0262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748" y="2084407"/>
            <a:ext cx="26892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8F8626CB-088F-4518-9A5A-3CBF023C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878" y="3053241"/>
            <a:ext cx="26892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10844074-1D36-40EB-91B0-9399B584D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615" y="3982563"/>
            <a:ext cx="1404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F2481609-ADFE-4ECB-8EE7-FF5374C40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4888826"/>
            <a:ext cx="22967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1620356A-A2C6-4A22-929F-DC81E1CCC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0" y="4956175"/>
            <a:ext cx="1419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02122FB8-87ED-47F0-B240-193757F27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748" y="5798999"/>
            <a:ext cx="25034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16D896-D246-415C-BC54-5F8E9E367651}"/>
              </a:ext>
            </a:extLst>
          </p:cNvPr>
          <p:cNvGrpSpPr/>
          <p:nvPr/>
        </p:nvGrpSpPr>
        <p:grpSpPr>
          <a:xfrm>
            <a:off x="8951515" y="2362519"/>
            <a:ext cx="6121400" cy="3512344"/>
            <a:chOff x="8951515" y="2362519"/>
            <a:chExt cx="6121400" cy="3512344"/>
          </a:xfrm>
        </p:grpSpPr>
        <p:sp>
          <p:nvSpPr>
            <p:cNvPr id="13330" name="Rounded Rectangle 7">
              <a:extLst>
                <a:ext uri="{FF2B5EF4-FFF2-40B4-BE49-F238E27FC236}">
                  <a16:creationId xmlns:a16="http://schemas.microsoft.com/office/drawing/2014/main" id="{925B467E-A38B-47FE-9C38-5D558B371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1515" y="2362519"/>
              <a:ext cx="6121400" cy="3240088"/>
            </a:xfrm>
            <a:prstGeom prst="roundRect">
              <a:avLst>
                <a:gd name="adj" fmla="val 16667"/>
              </a:avLst>
            </a:prstGeom>
            <a:solidFill>
              <a:srgbClr val="B3F4AA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>
              <a:lvl1pPr defTabSz="1500188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1500188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1500188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1500188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1500188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1500188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1500188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1500188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1500188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Text Box 1">
              <a:extLst>
                <a:ext uri="{FF2B5EF4-FFF2-40B4-BE49-F238E27FC236}">
                  <a16:creationId xmlns:a16="http://schemas.microsoft.com/office/drawing/2014/main" id="{381950E3-B776-45AE-8BD5-79D4BAD6C0DF}"/>
                </a:ext>
              </a:extLst>
            </p:cNvPr>
            <p:cNvSpPr txBox="1"/>
            <p:nvPr/>
          </p:nvSpPr>
          <p:spPr>
            <a:xfrm>
              <a:off x="9548414" y="2520098"/>
              <a:ext cx="5202238" cy="3354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en-US" sz="3200" b="1" dirty="0">
                  <a:solidFill>
                    <a:schemeClr val="accent6">
                      <a:lumMod val="10000"/>
                    </a:schemeClr>
                  </a:solidFill>
                  <a:latin typeface="Bahnschrift SemiBold" panose="020B0502040204020203" charset="0"/>
                  <a:cs typeface="Bahnschrift SemiBold" panose="020B0502040204020203" charset="0"/>
                  <a:sym typeface="+mn-ea"/>
                </a:rPr>
                <a:t>     </a:t>
              </a:r>
              <a:r>
                <a:rPr lang="en-US" altLang="en-US" sz="36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Từ chỉ đặc điểm là những từ chỉ màu sắc, mùi vị, tính chất, hình dạng, kích thước,… của </a:t>
              </a:r>
              <a:r>
                <a:rPr lang="en-US" altLang="en-US" sz="3600" b="1" dirty="0" err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sự</a:t>
              </a:r>
              <a:r>
                <a:rPr lang="en-US" altLang="en-US" sz="36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3600" b="1" dirty="0" err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vật</a:t>
              </a:r>
              <a:r>
                <a:rPr lang="en-US" altLang="en-US" sz="36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, </a:t>
              </a:r>
              <a:r>
                <a:rPr lang="en-US" altLang="en-US" sz="3600" b="1" dirty="0" err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hiện</a:t>
              </a:r>
              <a:r>
                <a:rPr lang="en-US" altLang="en-US" sz="36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3600" b="1" dirty="0" err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tượng</a:t>
              </a:r>
              <a:r>
                <a:rPr lang="en-US" altLang="en-US" sz="36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</a:t>
              </a:r>
              <a:endParaRPr lang="en-US" altLang="en-US" sz="3600" b="1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>
                <a:defRPr/>
              </a:pPr>
              <a:endParaRPr lang="en-US" altLang="en-US" sz="3200" b="1" dirty="0">
                <a:solidFill>
                  <a:schemeClr val="accent6">
                    <a:lumMod val="10000"/>
                  </a:schemeClr>
                </a:solidFill>
                <a:latin typeface="Bahnschrift SemiBold" panose="020B0502040204020203" charset="0"/>
                <a:cs typeface="Bahnschrift SemiBold" panose="020B0502040204020203" charset="0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CB3383-6565-4AD7-9B97-DE0CB7B27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00" end="1895.827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52788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395">
        <p14:reveal/>
      </p:transition>
    </mc:Choice>
    <mc:Fallback xmlns="">
      <p:transition spd="slow" advTm="663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2">
            <a:extLst>
              <a:ext uri="{FF2B5EF4-FFF2-40B4-BE49-F238E27FC236}">
                <a16:creationId xmlns:a16="http://schemas.microsoft.com/office/drawing/2014/main" id="{7DB688C7-A74A-4E28-A2DF-8FD28281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9888"/>
            <a:ext cx="167782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19">
            <a:extLst>
              <a:ext uri="{FF2B5EF4-FFF2-40B4-BE49-F238E27FC236}">
                <a16:creationId xmlns:a16="http://schemas.microsoft.com/office/drawing/2014/main" id="{0BE9724B-C60A-4212-B30D-5DA0F83A7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675" y="6537325"/>
            <a:ext cx="37988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8">
            <a:extLst>
              <a:ext uri="{FF2B5EF4-FFF2-40B4-BE49-F238E27FC236}">
                <a16:creationId xmlns:a16="http://schemas.microsoft.com/office/drawing/2014/main" id="{A18AE997-C3ED-4116-8E18-5D407A6CE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350"/>
            <a:ext cx="16849725" cy="225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EB7E28-4EAF-4E7A-9B12-FB64B1CF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5" y="155574"/>
            <a:ext cx="15552738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2: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so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điểm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 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676943-ED12-4AB7-9DF3-25A097BD65F9}"/>
              </a:ext>
            </a:extLst>
          </p:cNvPr>
          <p:cNvGrpSpPr/>
          <p:nvPr/>
        </p:nvGrpSpPr>
        <p:grpSpPr>
          <a:xfrm>
            <a:off x="323850" y="2608263"/>
            <a:ext cx="15410110" cy="6227762"/>
            <a:chOff x="323850" y="2608263"/>
            <a:chExt cx="15410110" cy="6227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22EDFC-B0F0-4FB1-9531-DD9C8D114F65}"/>
                </a:ext>
              </a:extLst>
            </p:cNvPr>
            <p:cNvGrpSpPr/>
            <p:nvPr/>
          </p:nvGrpSpPr>
          <p:grpSpPr>
            <a:xfrm>
              <a:off x="355546" y="2608263"/>
              <a:ext cx="6624638" cy="2735262"/>
              <a:chOff x="355546" y="2608263"/>
              <a:chExt cx="6624638" cy="2735262"/>
            </a:xfrm>
          </p:grpSpPr>
          <p:sp>
            <p:nvSpPr>
              <p:cNvPr id="17414" name="Rounded Rectangle 16">
                <a:extLst>
                  <a:ext uri="{FF2B5EF4-FFF2-40B4-BE49-F238E27FC236}">
                    <a16:creationId xmlns:a16="http://schemas.microsoft.com/office/drawing/2014/main" id="{FEE33D97-4F05-4CFE-B9CB-729E26ECD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46" y="2608263"/>
                <a:ext cx="6624638" cy="2735262"/>
              </a:xfrm>
              <a:prstGeom prst="roundRect">
                <a:avLst>
                  <a:gd name="adj" fmla="val 16667"/>
                </a:avLst>
              </a:prstGeom>
              <a:solidFill>
                <a:srgbClr val="FCE4A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lvl1pPr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 marL="742950" indent="-28575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 marL="11430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 marL="16002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 marL="20574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  </a:t>
                </a:r>
              </a:p>
            </p:txBody>
          </p:sp>
          <p:sp>
            <p:nvSpPr>
              <p:cNvPr id="22" name="Text Box 6">
                <a:extLst>
                  <a:ext uri="{FF2B5EF4-FFF2-40B4-BE49-F238E27FC236}">
                    <a16:creationId xmlns:a16="http://schemas.microsoft.com/office/drawing/2014/main" id="{FE7B17C3-9F93-4707-9CC5-553BA75189A1}"/>
                  </a:ext>
                </a:extLst>
              </p:cNvPr>
              <p:cNvSpPr txBox="1"/>
              <p:nvPr/>
            </p:nvSpPr>
            <p:spPr>
              <a:xfrm>
                <a:off x="355546" y="2895600"/>
                <a:ext cx="6486525" cy="20621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a) </a:t>
                </a:r>
                <a:r>
                  <a:rPr lang="en-US" altLang="en-US" b="1" dirty="0" err="1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Tiếng</a:t>
                </a: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suối trong như tiếng hát xa, 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Trăng lồng cổ thụ bóng lồng hoa.</a:t>
                </a:r>
              </a:p>
              <a:p>
                <a:pPr algn="r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Hồ Chí Minh 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62E0BE-827F-4A56-A92B-A9C5ADDB961D}"/>
                </a:ext>
              </a:extLst>
            </p:cNvPr>
            <p:cNvGrpSpPr/>
            <p:nvPr/>
          </p:nvGrpSpPr>
          <p:grpSpPr>
            <a:xfrm>
              <a:off x="9540875" y="2968624"/>
              <a:ext cx="6193085" cy="3656014"/>
              <a:chOff x="9540875" y="2968624"/>
              <a:chExt cx="6193085" cy="3656014"/>
            </a:xfrm>
          </p:grpSpPr>
          <p:sp>
            <p:nvSpPr>
              <p:cNvPr id="17415" name="Rounded Rectangle 19">
                <a:extLst>
                  <a:ext uri="{FF2B5EF4-FFF2-40B4-BE49-F238E27FC236}">
                    <a16:creationId xmlns:a16="http://schemas.microsoft.com/office/drawing/2014/main" id="{25733465-F37F-4659-B0C4-544B84230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0875" y="2968624"/>
                <a:ext cx="6193085" cy="3656013"/>
              </a:xfrm>
              <a:prstGeom prst="roundRect">
                <a:avLst>
                  <a:gd name="adj" fmla="val 16667"/>
                </a:avLst>
              </a:prstGeom>
              <a:solidFill>
                <a:srgbClr val="FCE4A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lvl1pPr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 marL="742950" indent="-28575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 marL="11430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 marL="16002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 marL="20574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  </a:t>
                </a:r>
              </a:p>
            </p:txBody>
          </p:sp>
          <p:sp>
            <p:nvSpPr>
              <p:cNvPr id="23" name="Text Box 7">
                <a:extLst>
                  <a:ext uri="{FF2B5EF4-FFF2-40B4-BE49-F238E27FC236}">
                    <a16:creationId xmlns:a16="http://schemas.microsoft.com/office/drawing/2014/main" id="{FC16873C-B123-4836-97F2-E36EDD10E2D5}"/>
                  </a:ext>
                </a:extLst>
              </p:cNvPr>
              <p:cNvSpPr txBox="1"/>
              <p:nvPr/>
            </p:nvSpPr>
            <p:spPr>
              <a:xfrm>
                <a:off x="9829800" y="3081338"/>
                <a:ext cx="5478463" cy="35433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b) Rồi đến chị rất thương </a:t>
                </a:r>
              </a:p>
              <a:p>
                <a:pPr marL="0" indent="0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Rồi đến em rất thảo</a:t>
                </a:r>
              </a:p>
              <a:p>
                <a:pPr marL="0" indent="0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Ông hiền như hạt gạo </a:t>
                </a:r>
              </a:p>
              <a:p>
                <a:pPr marL="0" indent="0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Bà hiền như suối trong.</a:t>
                </a:r>
              </a:p>
              <a:p>
                <a:pPr marL="0" indent="0" algn="r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Trúc Thông 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F3A1AF-A115-472C-89CD-F2CA1138D066}"/>
                </a:ext>
              </a:extLst>
            </p:cNvPr>
            <p:cNvGrpSpPr/>
            <p:nvPr/>
          </p:nvGrpSpPr>
          <p:grpSpPr>
            <a:xfrm>
              <a:off x="323850" y="6105525"/>
              <a:ext cx="6624638" cy="2730500"/>
              <a:chOff x="323850" y="6105525"/>
              <a:chExt cx="6624638" cy="2730500"/>
            </a:xfrm>
          </p:grpSpPr>
          <p:sp>
            <p:nvSpPr>
              <p:cNvPr id="17416" name="Rounded Rectangle 20">
                <a:extLst>
                  <a:ext uri="{FF2B5EF4-FFF2-40B4-BE49-F238E27FC236}">
                    <a16:creationId xmlns:a16="http://schemas.microsoft.com/office/drawing/2014/main" id="{1CB05EE4-8A78-4659-A052-506038D87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850" y="6105525"/>
                <a:ext cx="6624638" cy="2730500"/>
              </a:xfrm>
              <a:prstGeom prst="roundRect">
                <a:avLst>
                  <a:gd name="adj" fmla="val 16667"/>
                </a:avLst>
              </a:prstGeom>
              <a:solidFill>
                <a:srgbClr val="FCE4A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lvl1pPr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 marL="742950" indent="-28575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 marL="11430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 marL="16002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 marL="20574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  </a:t>
                </a:r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01FC8264-11BF-4EC5-A187-59ADEABFEF07}"/>
                  </a:ext>
                </a:extLst>
              </p:cNvPr>
              <p:cNvSpPr txBox="1"/>
              <p:nvPr/>
            </p:nvSpPr>
            <p:spPr>
              <a:xfrm>
                <a:off x="539750" y="6465888"/>
                <a:ext cx="5978525" cy="206216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c) Cam Xã Đoài mọng nước</a:t>
                </a:r>
              </a:p>
              <a:p>
                <a:pPr marL="0" indent="0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Giọt vàng như </a:t>
                </a:r>
                <a:r>
                  <a:rPr lang="en-US" altLang="en-US" b="1" dirty="0" err="1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mật</a:t>
                </a: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altLang="en-US" b="1" dirty="0" err="1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ong</a:t>
                </a: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  <a:p>
                <a:pPr marL="0" indent="0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                       </a:t>
                </a:r>
                <a:r>
                  <a:rPr lang="en-US" altLang="en-US" b="1" dirty="0" err="1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Phạm</a:t>
                </a:r>
                <a:r>
                  <a:rPr lang="en-US" altLang="en-US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Tiến Duật</a:t>
                </a:r>
              </a:p>
            </p:txBody>
          </p:sp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BB3E7E-CDB5-4B75-AF79-609CA5CAEDC8}"/>
              </a:ext>
            </a:extLst>
          </p:cNvPr>
          <p:cNvCxnSpPr/>
          <p:nvPr/>
        </p:nvCxnSpPr>
        <p:spPr>
          <a:xfrm flipV="1">
            <a:off x="9132888" y="915120"/>
            <a:ext cx="6264275" cy="63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DCA762-DE8C-4CB8-B1B3-7C397F30336C}"/>
              </a:ext>
            </a:extLst>
          </p:cNvPr>
          <p:cNvCxnSpPr>
            <a:cxnSpLocks/>
          </p:cNvCxnSpPr>
          <p:nvPr/>
        </p:nvCxnSpPr>
        <p:spPr>
          <a:xfrm flipV="1">
            <a:off x="1198880" y="1555749"/>
            <a:ext cx="6902232" cy="889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8D0C17-40E6-444E-8CFD-006BA9240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00" end="1562.494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52788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4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00"/>
    </mc:Choice>
    <mc:Fallback xmlns="">
      <p:transition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1-17">
            <a:extLst>
              <a:ext uri="{FF2B5EF4-FFF2-40B4-BE49-F238E27FC236}">
                <a16:creationId xmlns:a16="http://schemas.microsoft.com/office/drawing/2014/main" id="{2686CD95-92C5-4D8F-9650-DD9F35D8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5"/>
            <a:ext cx="16886238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1-38">
            <a:extLst>
              <a:ext uri="{FF2B5EF4-FFF2-40B4-BE49-F238E27FC236}">
                <a16:creationId xmlns:a16="http://schemas.microsoft.com/office/drawing/2014/main" id="{E30BE612-DBFD-41DB-89AD-32407051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735013"/>
            <a:ext cx="3263951" cy="1019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ounded Rectangle 7">
            <a:extLst>
              <a:ext uri="{FF2B5EF4-FFF2-40B4-BE49-F238E27FC236}">
                <a16:creationId xmlns:a16="http://schemas.microsoft.com/office/drawing/2014/main" id="{3D061DFC-9D27-4044-BE15-C916C7DD2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4" y="223265"/>
            <a:ext cx="6781031" cy="2708275"/>
          </a:xfrm>
          <a:prstGeom prst="roundRect">
            <a:avLst>
              <a:gd name="adj" fmla="val 16667"/>
            </a:avLst>
          </a:prstGeom>
          <a:solidFill>
            <a:srgbClr val="FCE4A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  </a:t>
            </a:r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34C3DA2B-387E-495D-BE22-C09020064C9C}"/>
              </a:ext>
            </a:extLst>
          </p:cNvPr>
          <p:cNvSpPr txBox="1"/>
          <p:nvPr/>
        </p:nvSpPr>
        <p:spPr>
          <a:xfrm>
            <a:off x="4481513" y="609028"/>
            <a:ext cx="6486525" cy="2062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a)Tiếng suối trong như tiếng hát xa,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Trăng lồng cổ thụ bóng lồng hoa.</a:t>
            </a:r>
          </a:p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 Chí Minh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FD7B22-D522-4624-B56E-368AEC91EF2F}"/>
              </a:ext>
            </a:extLst>
          </p:cNvPr>
          <p:cNvCxnSpPr/>
          <p:nvPr/>
        </p:nvCxnSpPr>
        <p:spPr>
          <a:xfrm>
            <a:off x="5006975" y="1086865"/>
            <a:ext cx="1641475" cy="11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CD2CC4-1430-4BAF-AC2C-EF25D89B8D44}"/>
              </a:ext>
            </a:extLst>
          </p:cNvPr>
          <p:cNvCxnSpPr/>
          <p:nvPr/>
        </p:nvCxnSpPr>
        <p:spPr>
          <a:xfrm flipV="1">
            <a:off x="8618538" y="1075753"/>
            <a:ext cx="1485900" cy="11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451" name="TextBox 40962">
            <a:extLst>
              <a:ext uri="{FF2B5EF4-FFF2-40B4-BE49-F238E27FC236}">
                <a16:creationId xmlns:a16="http://schemas.microsoft.com/office/drawing/2014/main" id="{7F95E95F-F57C-4716-90B7-12B5BE059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88" y="609028"/>
            <a:ext cx="13223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7E411C-52E4-4AB1-AE0F-65AF66BAE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44.3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52788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2000">
        <p15:prstTrans prst="fallOver"/>
      </p:transition>
    </mc:Choice>
    <mc:Fallback xmlns="">
      <p:transition spd="slow" advTm="6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1-17">
            <a:extLst>
              <a:ext uri="{FF2B5EF4-FFF2-40B4-BE49-F238E27FC236}">
                <a16:creationId xmlns:a16="http://schemas.microsoft.com/office/drawing/2014/main" id="{2686CD95-92C5-4D8F-9650-DD9F35D8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5"/>
            <a:ext cx="16886238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1-38">
            <a:extLst>
              <a:ext uri="{FF2B5EF4-FFF2-40B4-BE49-F238E27FC236}">
                <a16:creationId xmlns:a16="http://schemas.microsoft.com/office/drawing/2014/main" id="{E30BE612-DBFD-41DB-89AD-32407051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735013"/>
            <a:ext cx="3263951" cy="1019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ounded Rectangle 7">
            <a:extLst>
              <a:ext uri="{FF2B5EF4-FFF2-40B4-BE49-F238E27FC236}">
                <a16:creationId xmlns:a16="http://schemas.microsoft.com/office/drawing/2014/main" id="{3D061DFC-9D27-4044-BE15-C916C7DD2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4" y="223265"/>
            <a:ext cx="6781031" cy="2708275"/>
          </a:xfrm>
          <a:prstGeom prst="roundRect">
            <a:avLst>
              <a:gd name="adj" fmla="val 16667"/>
            </a:avLst>
          </a:prstGeom>
          <a:solidFill>
            <a:srgbClr val="FCE4A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  </a:t>
            </a:r>
          </a:p>
        </p:txBody>
      </p:sp>
      <p:sp>
        <p:nvSpPr>
          <p:cNvPr id="19461" name="Rounded Rectangle 25">
            <a:extLst>
              <a:ext uri="{FF2B5EF4-FFF2-40B4-BE49-F238E27FC236}">
                <a16:creationId xmlns:a16="http://schemas.microsoft.com/office/drawing/2014/main" id="{9017CEC9-9FD3-4D9F-8515-CC7C02869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88" y="3605913"/>
            <a:ext cx="6134050" cy="3938587"/>
          </a:xfrm>
          <a:prstGeom prst="roundRect">
            <a:avLst>
              <a:gd name="adj" fmla="val 16667"/>
            </a:avLst>
          </a:prstGeom>
          <a:solidFill>
            <a:srgbClr val="FCE4A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34C3DA2B-387E-495D-BE22-C09020064C9C}"/>
              </a:ext>
            </a:extLst>
          </p:cNvPr>
          <p:cNvSpPr txBox="1"/>
          <p:nvPr/>
        </p:nvSpPr>
        <p:spPr>
          <a:xfrm>
            <a:off x="4481513" y="609028"/>
            <a:ext cx="6486525" cy="2062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a)Tiếng suối trong như tiếng hát xa,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Trăng lồng cổ thụ bóng lồng hoa.</a:t>
            </a:r>
          </a:p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 Chí Minh 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06213CED-1544-43AF-9A44-65DD0143723A}"/>
              </a:ext>
            </a:extLst>
          </p:cNvPr>
          <p:cNvSpPr txBox="1"/>
          <p:nvPr/>
        </p:nvSpPr>
        <p:spPr>
          <a:xfrm>
            <a:off x="2843263" y="3761488"/>
            <a:ext cx="5514975" cy="3567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b) Rồi đến chị rất thương 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Rồi đến em rất thảo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Ông hiền như hạt gạo 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Bà hiền như suối trong.</a:t>
            </a:r>
          </a:p>
          <a:p>
            <a:pPr marL="0" indent="0" algn="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Trúc Thông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FD7B22-D522-4624-B56E-368AEC91EF2F}"/>
              </a:ext>
            </a:extLst>
          </p:cNvPr>
          <p:cNvCxnSpPr/>
          <p:nvPr/>
        </p:nvCxnSpPr>
        <p:spPr>
          <a:xfrm>
            <a:off x="5006975" y="1126381"/>
            <a:ext cx="1641475" cy="11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CD2CC4-1430-4BAF-AC2C-EF25D89B8D44}"/>
              </a:ext>
            </a:extLst>
          </p:cNvPr>
          <p:cNvCxnSpPr/>
          <p:nvPr/>
        </p:nvCxnSpPr>
        <p:spPr>
          <a:xfrm flipV="1">
            <a:off x="8618538" y="1126382"/>
            <a:ext cx="1485900" cy="11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59542F-08E7-4891-8D3F-6E523C655FBA}"/>
              </a:ext>
            </a:extLst>
          </p:cNvPr>
          <p:cNvCxnSpPr/>
          <p:nvPr/>
        </p:nvCxnSpPr>
        <p:spPr>
          <a:xfrm flipV="1">
            <a:off x="3286176" y="5734894"/>
            <a:ext cx="747712" cy="11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98E99B-5056-44B8-9323-5B75ED4F430A}"/>
              </a:ext>
            </a:extLst>
          </p:cNvPr>
          <p:cNvCxnSpPr>
            <a:cxnSpLocks/>
          </p:cNvCxnSpPr>
          <p:nvPr/>
        </p:nvCxnSpPr>
        <p:spPr>
          <a:xfrm>
            <a:off x="5868864" y="5746006"/>
            <a:ext cx="1151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E67E1A-2789-4518-BDEE-EBB01926DC38}"/>
              </a:ext>
            </a:extLst>
          </p:cNvPr>
          <p:cNvCxnSpPr/>
          <p:nvPr/>
        </p:nvCxnSpPr>
        <p:spPr>
          <a:xfrm flipV="1">
            <a:off x="3324276" y="6433250"/>
            <a:ext cx="412750" cy="11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67076E-18C7-4B39-A078-825162065351}"/>
              </a:ext>
            </a:extLst>
          </p:cNvPr>
          <p:cNvCxnSpPr>
            <a:cxnSpLocks/>
          </p:cNvCxnSpPr>
          <p:nvPr/>
        </p:nvCxnSpPr>
        <p:spPr>
          <a:xfrm>
            <a:off x="5580832" y="6453888"/>
            <a:ext cx="1656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451" name="TextBox 40962">
            <a:extLst>
              <a:ext uri="{FF2B5EF4-FFF2-40B4-BE49-F238E27FC236}">
                <a16:creationId xmlns:a16="http://schemas.microsoft.com/office/drawing/2014/main" id="{7F95E95F-F57C-4716-90B7-12B5BE059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88" y="609028"/>
            <a:ext cx="13223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6" name="TextBox 77">
            <a:extLst>
              <a:ext uri="{FF2B5EF4-FFF2-40B4-BE49-F238E27FC236}">
                <a16:creationId xmlns:a16="http://schemas.microsoft.com/office/drawing/2014/main" id="{59B582DB-84CA-4645-B243-3355171AA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338" y="5209288"/>
            <a:ext cx="1325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7" name="TextBox 78">
            <a:extLst>
              <a:ext uri="{FF2B5EF4-FFF2-40B4-BE49-F238E27FC236}">
                <a16:creationId xmlns:a16="http://schemas.microsoft.com/office/drawing/2014/main" id="{DF163392-911A-47EE-9381-D1B750C6B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76" y="5957000"/>
            <a:ext cx="1357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B6A142-25A4-491C-90B4-3588FF759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52788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73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000"/>
    </mc:Choice>
    <mc:Fallback xmlns="">
      <p:transition advTm="6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456" grpId="0"/>
      <p:bldP spid="184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1-17">
            <a:extLst>
              <a:ext uri="{FF2B5EF4-FFF2-40B4-BE49-F238E27FC236}">
                <a16:creationId xmlns:a16="http://schemas.microsoft.com/office/drawing/2014/main" id="{2686CD95-92C5-4D8F-9650-DD9F35D8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5"/>
            <a:ext cx="16886238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1-38">
            <a:extLst>
              <a:ext uri="{FF2B5EF4-FFF2-40B4-BE49-F238E27FC236}">
                <a16:creationId xmlns:a16="http://schemas.microsoft.com/office/drawing/2014/main" id="{E30BE612-DBFD-41DB-89AD-32407051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735013"/>
            <a:ext cx="3263951" cy="1019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ounded Rectangle 7">
            <a:extLst>
              <a:ext uri="{FF2B5EF4-FFF2-40B4-BE49-F238E27FC236}">
                <a16:creationId xmlns:a16="http://schemas.microsoft.com/office/drawing/2014/main" id="{3D061DFC-9D27-4044-BE15-C916C7DD2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4" y="223265"/>
            <a:ext cx="6781031" cy="2708275"/>
          </a:xfrm>
          <a:prstGeom prst="roundRect">
            <a:avLst>
              <a:gd name="adj" fmla="val 16667"/>
            </a:avLst>
          </a:prstGeom>
          <a:solidFill>
            <a:srgbClr val="FCE4A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  </a:t>
            </a:r>
          </a:p>
        </p:txBody>
      </p:sp>
      <p:sp>
        <p:nvSpPr>
          <p:cNvPr id="19461" name="Rounded Rectangle 25">
            <a:extLst>
              <a:ext uri="{FF2B5EF4-FFF2-40B4-BE49-F238E27FC236}">
                <a16:creationId xmlns:a16="http://schemas.microsoft.com/office/drawing/2014/main" id="{9017CEC9-9FD3-4D9F-8515-CC7C02869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88" y="3605913"/>
            <a:ext cx="6134050" cy="3938587"/>
          </a:xfrm>
          <a:prstGeom prst="roundRect">
            <a:avLst>
              <a:gd name="adj" fmla="val 16667"/>
            </a:avLst>
          </a:prstGeom>
          <a:solidFill>
            <a:srgbClr val="FCE4A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34C3DA2B-387E-495D-BE22-C09020064C9C}"/>
              </a:ext>
            </a:extLst>
          </p:cNvPr>
          <p:cNvSpPr txBox="1"/>
          <p:nvPr/>
        </p:nvSpPr>
        <p:spPr>
          <a:xfrm>
            <a:off x="4481513" y="609028"/>
            <a:ext cx="6486525" cy="2062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a)Tiếng suối trong như tiếng hát xa,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Trăng lồng cổ thụ bóng lồng hoa.</a:t>
            </a:r>
          </a:p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 Chí Minh </a:t>
            </a:r>
          </a:p>
        </p:txBody>
      </p:sp>
      <p:sp>
        <p:nvSpPr>
          <p:cNvPr id="19463" name="Rounded Rectangle 27">
            <a:extLst>
              <a:ext uri="{FF2B5EF4-FFF2-40B4-BE49-F238E27FC236}">
                <a16:creationId xmlns:a16="http://schemas.microsoft.com/office/drawing/2014/main" id="{F82E4A40-F7A8-46D3-AF62-39AC86431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7225" y="6651625"/>
            <a:ext cx="6259513" cy="2551113"/>
          </a:xfrm>
          <a:prstGeom prst="roundRect">
            <a:avLst>
              <a:gd name="adj" fmla="val 16667"/>
            </a:avLst>
          </a:prstGeom>
          <a:solidFill>
            <a:srgbClr val="FCE4A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4BDAEA94-97C8-49FE-AC68-D5663068762C}"/>
              </a:ext>
            </a:extLst>
          </p:cNvPr>
          <p:cNvSpPr txBox="1"/>
          <p:nvPr/>
        </p:nvSpPr>
        <p:spPr>
          <a:xfrm>
            <a:off x="9667875" y="6826250"/>
            <a:ext cx="5994400" cy="2063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c) Cam Xã Đoài mọng nước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Giọt vàng như mật </a:t>
            </a:r>
            <a:r>
              <a:rPr lang="en-US" altLang="en-US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ong</a:t>
            </a: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.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</a:t>
            </a:r>
            <a:r>
              <a:rPr lang="en-US" altLang="en-US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Tiến Duật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06213CED-1544-43AF-9A44-65DD0143723A}"/>
              </a:ext>
            </a:extLst>
          </p:cNvPr>
          <p:cNvSpPr txBox="1"/>
          <p:nvPr/>
        </p:nvSpPr>
        <p:spPr>
          <a:xfrm>
            <a:off x="2843263" y="3761488"/>
            <a:ext cx="5514975" cy="3567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b) Rồi đến chị rất thương 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Rồi đến em rất thảo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Ông hiền như hạt gạo 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Bà hiền như suối trong.</a:t>
            </a:r>
          </a:p>
          <a:p>
            <a:pPr marL="0" indent="0" algn="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Trúc Thông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FD7B22-D522-4624-B56E-368AEC91EF2F}"/>
              </a:ext>
            </a:extLst>
          </p:cNvPr>
          <p:cNvCxnSpPr/>
          <p:nvPr/>
        </p:nvCxnSpPr>
        <p:spPr>
          <a:xfrm>
            <a:off x="5006975" y="1126381"/>
            <a:ext cx="1641475" cy="11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CD2CC4-1430-4BAF-AC2C-EF25D89B8D44}"/>
              </a:ext>
            </a:extLst>
          </p:cNvPr>
          <p:cNvCxnSpPr/>
          <p:nvPr/>
        </p:nvCxnSpPr>
        <p:spPr>
          <a:xfrm flipV="1">
            <a:off x="8618538" y="1126382"/>
            <a:ext cx="1485900" cy="11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59542F-08E7-4891-8D3F-6E523C655FBA}"/>
              </a:ext>
            </a:extLst>
          </p:cNvPr>
          <p:cNvCxnSpPr>
            <a:cxnSpLocks/>
          </p:cNvCxnSpPr>
          <p:nvPr/>
        </p:nvCxnSpPr>
        <p:spPr>
          <a:xfrm>
            <a:off x="3324276" y="5734894"/>
            <a:ext cx="7096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98E99B-5056-44B8-9323-5B75ED4F430A}"/>
              </a:ext>
            </a:extLst>
          </p:cNvPr>
          <p:cNvCxnSpPr>
            <a:cxnSpLocks/>
          </p:cNvCxnSpPr>
          <p:nvPr/>
        </p:nvCxnSpPr>
        <p:spPr>
          <a:xfrm>
            <a:off x="5869880" y="5746006"/>
            <a:ext cx="1223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E67E1A-2789-4518-BDEE-EBB01926DC38}"/>
              </a:ext>
            </a:extLst>
          </p:cNvPr>
          <p:cNvCxnSpPr>
            <a:cxnSpLocks/>
          </p:cNvCxnSpPr>
          <p:nvPr/>
        </p:nvCxnSpPr>
        <p:spPr>
          <a:xfrm flipV="1">
            <a:off x="3324276" y="6444363"/>
            <a:ext cx="48260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67076E-18C7-4B39-A078-825162065351}"/>
              </a:ext>
            </a:extLst>
          </p:cNvPr>
          <p:cNvCxnSpPr/>
          <p:nvPr/>
        </p:nvCxnSpPr>
        <p:spPr>
          <a:xfrm>
            <a:off x="5651551" y="6434838"/>
            <a:ext cx="1503362" cy="19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EDB98F2-3C5E-44F3-AABF-C3C1E8B17726}"/>
              </a:ext>
            </a:extLst>
          </p:cNvPr>
          <p:cNvCxnSpPr/>
          <p:nvPr/>
        </p:nvCxnSpPr>
        <p:spPr>
          <a:xfrm>
            <a:off x="10272713" y="8122270"/>
            <a:ext cx="647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9657483-4C25-442E-86E0-BB369ECE1392}"/>
              </a:ext>
            </a:extLst>
          </p:cNvPr>
          <p:cNvCxnSpPr/>
          <p:nvPr/>
        </p:nvCxnSpPr>
        <p:spPr>
          <a:xfrm>
            <a:off x="12911138" y="8106395"/>
            <a:ext cx="1317625" cy="15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451" name="TextBox 40962">
            <a:extLst>
              <a:ext uri="{FF2B5EF4-FFF2-40B4-BE49-F238E27FC236}">
                <a16:creationId xmlns:a16="http://schemas.microsoft.com/office/drawing/2014/main" id="{7F95E95F-F57C-4716-90B7-12B5BE059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88" y="609028"/>
            <a:ext cx="13223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5" name="TextBox 76">
            <a:extLst>
              <a:ext uri="{FF2B5EF4-FFF2-40B4-BE49-F238E27FC236}">
                <a16:creationId xmlns:a16="http://schemas.microsoft.com/office/drawing/2014/main" id="{1C0E9ECE-BB5A-4B41-9735-EE1C21EE4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1063" y="7564438"/>
            <a:ext cx="1327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6" name="TextBox 77">
            <a:extLst>
              <a:ext uri="{FF2B5EF4-FFF2-40B4-BE49-F238E27FC236}">
                <a16:creationId xmlns:a16="http://schemas.microsoft.com/office/drawing/2014/main" id="{59B582DB-84CA-4645-B243-3355171AA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338" y="5209288"/>
            <a:ext cx="1325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7" name="TextBox 78">
            <a:extLst>
              <a:ext uri="{FF2B5EF4-FFF2-40B4-BE49-F238E27FC236}">
                <a16:creationId xmlns:a16="http://schemas.microsoft.com/office/drawing/2014/main" id="{DF163392-911A-47EE-9381-D1B750C6B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76" y="5957000"/>
            <a:ext cx="1357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D68457-99CB-428A-A5D3-7918D8866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05.124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52788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6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905"/>
    </mc:Choice>
    <mc:Fallback xmlns="">
      <p:transition advTm="67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4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>
            <a:extLst>
              <a:ext uri="{FF2B5EF4-FFF2-40B4-BE49-F238E27FC236}">
                <a16:creationId xmlns:a16="http://schemas.microsoft.com/office/drawing/2014/main" id="{5732B22F-FE38-4F74-94E5-09AD9C6B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" y="3070225"/>
            <a:ext cx="16525875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25CB82-BFD5-46DE-94EC-99687089C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612" y="4823202"/>
            <a:ext cx="1166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Anh Kim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E81D89-00E5-43E9-A762-D91AB8B34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7718" y="6179795"/>
            <a:ext cx="125861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485" name="Rectangle 1">
            <a:extLst>
              <a:ext uri="{FF2B5EF4-FFF2-40B4-BE49-F238E27FC236}">
                <a16:creationId xmlns:a16="http://schemas.microsoft.com/office/drawing/2014/main" id="{C0896B60-9A10-4CFE-BD04-760D11697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7" y="7690222"/>
            <a:ext cx="11737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/>
          </a:p>
        </p:txBody>
      </p:sp>
      <p:sp>
        <p:nvSpPr>
          <p:cNvPr id="15" name="Text Box 1">
            <a:extLst>
              <a:ext uri="{FF2B5EF4-FFF2-40B4-BE49-F238E27FC236}">
                <a16:creationId xmlns:a16="http://schemas.microsoft.com/office/drawing/2014/main" id="{36EE44D6-5EE0-489A-942D-D22F4463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736" y="1826816"/>
            <a:ext cx="9577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Ai (con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)?”</a:t>
            </a:r>
          </a:p>
          <a:p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pic>
        <p:nvPicPr>
          <p:cNvPr id="16" name="Picture 8" descr="8">
            <a:extLst>
              <a:ext uri="{FF2B5EF4-FFF2-40B4-BE49-F238E27FC236}">
                <a16:creationId xmlns:a16="http://schemas.microsoft.com/office/drawing/2014/main" id="{D817ABBA-C9CB-4169-BF0C-FB7BDB90C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4" y="69056"/>
            <a:ext cx="7115869" cy="17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9929D784-E6EA-4267-9804-4937DD71F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06" y="365919"/>
            <a:ext cx="680630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3: Tìm bộ phận của câu:</a:t>
            </a:r>
            <a:r>
              <a:rPr lang="en-US" altLang="en-US" sz="36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1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513">
        <p14:reveal/>
      </p:transition>
    </mc:Choice>
    <mc:Fallback xmlns="">
      <p:transition spd="slow" advTm="20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48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>
            <a:extLst>
              <a:ext uri="{FF2B5EF4-FFF2-40B4-BE49-F238E27FC236}">
                <a16:creationId xmlns:a16="http://schemas.microsoft.com/office/drawing/2014/main" id="{5732B22F-FE38-4F74-94E5-09AD9C6B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" y="3070225"/>
            <a:ext cx="16525875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25CB82-BFD5-46DE-94EC-99687089C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612" y="4883869"/>
            <a:ext cx="1166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Anh Kim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E81D89-00E5-43E9-A762-D91AB8B34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7" y="6137364"/>
            <a:ext cx="125861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485" name="Rectangle 1">
            <a:extLst>
              <a:ext uri="{FF2B5EF4-FFF2-40B4-BE49-F238E27FC236}">
                <a16:creationId xmlns:a16="http://schemas.microsoft.com/office/drawing/2014/main" id="{C0896B60-9A10-4CFE-BD04-760D11697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7" y="7690222"/>
            <a:ext cx="11737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/>
          </a:p>
        </p:txBody>
      </p:sp>
      <p:sp>
        <p:nvSpPr>
          <p:cNvPr id="15" name="Text Box 1">
            <a:extLst>
              <a:ext uri="{FF2B5EF4-FFF2-40B4-BE49-F238E27FC236}">
                <a16:creationId xmlns:a16="http://schemas.microsoft.com/office/drawing/2014/main" id="{36EE44D6-5EE0-489A-942D-D22F4463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736" y="1826816"/>
            <a:ext cx="9577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Ai (con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)?”</a:t>
            </a:r>
          </a:p>
          <a:p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pic>
        <p:nvPicPr>
          <p:cNvPr id="16" name="Picture 8" descr="8">
            <a:extLst>
              <a:ext uri="{FF2B5EF4-FFF2-40B4-BE49-F238E27FC236}">
                <a16:creationId xmlns:a16="http://schemas.microsoft.com/office/drawing/2014/main" id="{D817ABBA-C9CB-4169-BF0C-FB7BDB90C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4" y="69056"/>
            <a:ext cx="7115869" cy="17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9929D784-E6EA-4267-9804-4937DD71F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06" y="365919"/>
            <a:ext cx="680630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3: Tìm bộ phận của câu:</a:t>
            </a:r>
            <a:r>
              <a:rPr lang="en-US" altLang="en-US" sz="36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E7D5C24D-0713-40A3-BAA1-DDC60FE5D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160" y="1826816"/>
            <a:ext cx="54840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(con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5015F1-2474-4C67-BF50-7F74555D0A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0694" y="993478"/>
            <a:ext cx="2794074" cy="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1">
            <a:extLst>
              <a:ext uri="{FF2B5EF4-FFF2-40B4-BE49-F238E27FC236}">
                <a16:creationId xmlns:a16="http://schemas.microsoft.com/office/drawing/2014/main" id="{94941661-C6E0-4D27-A5F8-C7322BAE1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3723" y="2421102"/>
            <a:ext cx="54840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6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000"/>
    </mc:Choice>
    <mc:Fallback xmlns="">
      <p:transition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0" grpId="0"/>
      <p:bldP spid="10" grpId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1-17">
            <a:extLst>
              <a:ext uri="{FF2B5EF4-FFF2-40B4-BE49-F238E27FC236}">
                <a16:creationId xmlns:a16="http://schemas.microsoft.com/office/drawing/2014/main" id="{EB8E1999-17DB-414A-A566-0B7E703BA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5"/>
            <a:ext cx="16886238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1-38">
            <a:extLst>
              <a:ext uri="{FF2B5EF4-FFF2-40B4-BE49-F238E27FC236}">
                <a16:creationId xmlns:a16="http://schemas.microsoft.com/office/drawing/2014/main" id="{71EAC4D3-1F1D-464B-B2F3-C89DEDB4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735013"/>
            <a:ext cx="3230563" cy="1019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4BD8C5-EA0C-4B32-970A-07094E6BA2D3}"/>
              </a:ext>
            </a:extLst>
          </p:cNvPr>
          <p:cNvGraphicFramePr>
            <a:graphicFrameLocks noGrp="1"/>
          </p:cNvGraphicFramePr>
          <p:nvPr/>
        </p:nvGraphicFramePr>
        <p:xfrm>
          <a:off x="1836416" y="3154363"/>
          <a:ext cx="14707715" cy="480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3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45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0" marB="45710">
                    <a:solidFill>
                      <a:srgbClr val="B3F4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</a:p>
                  </a:txBody>
                  <a:tcPr marL="91438" marR="91438" marT="45710" marB="45710">
                    <a:solidFill>
                      <a:srgbClr val="B3F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1228"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6044"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1228"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0" marB="457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573" name="Picture 8" descr="8">
            <a:extLst>
              <a:ext uri="{FF2B5EF4-FFF2-40B4-BE49-F238E27FC236}">
                <a16:creationId xmlns:a16="http://schemas.microsoft.com/office/drawing/2014/main" id="{DD4495D8-54B6-468E-BA71-02BBE473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719138"/>
            <a:ext cx="738593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4" name="Text Box 2">
            <a:extLst>
              <a:ext uri="{FF2B5EF4-FFF2-40B4-BE49-F238E27FC236}">
                <a16:creationId xmlns:a16="http://schemas.microsoft.com/office/drawing/2014/main" id="{E53A0094-9EAE-4ACF-B608-C5FB7069F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088" y="993775"/>
            <a:ext cx="9050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</a:t>
            </a:r>
            <a:r>
              <a:rPr lang="en-US" alt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phận</a:t>
            </a:r>
            <a:r>
              <a:rPr lang="en-US" alt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84477-D1E7-4B7F-82AE-12A4723EE36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854353" y="5854090"/>
            <a:ext cx="562927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F358-AA1B-4975-BBA1-52F6EA745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407" y="4623788"/>
            <a:ext cx="372586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Kim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42376-4284-44B2-942A-667FF1A60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578" y="3333095"/>
            <a:ext cx="47593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(con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58B6F5-1352-4658-92A7-3FE07069A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415" y="7039362"/>
            <a:ext cx="68412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43E3E9-1844-45D6-AE46-A4E38C34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6845" y="3380177"/>
            <a:ext cx="3273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3FDFA2-0C81-49F5-B451-1CBD219BD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755" y="4614133"/>
            <a:ext cx="561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173C96-ABF8-4ACB-B7BE-49A6C42B5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755" y="5854090"/>
            <a:ext cx="7866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47F16A-2EC9-487E-B50E-2DB9CA70A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755" y="7039362"/>
            <a:ext cx="3957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4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0">
        <p14:gallery dir="l"/>
      </p:transition>
    </mc:Choice>
    <mc:Fallback xmlns="">
      <p:transition spd="slow" advTm="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>
            <a:extLst>
              <a:ext uri="{FF2B5EF4-FFF2-40B4-BE49-F238E27FC236}">
                <a16:creationId xmlns:a16="http://schemas.microsoft.com/office/drawing/2014/main" id="{675EA717-BF4C-4A0B-A589-FDD559F2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710238"/>
            <a:ext cx="16775113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>
            <a:extLst>
              <a:ext uri="{FF2B5EF4-FFF2-40B4-BE49-F238E27FC236}">
                <a16:creationId xmlns:a16="http://schemas.microsoft.com/office/drawing/2014/main" id="{03C979C0-C938-47EC-B1D3-253FFFB3C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833688"/>
            <a:ext cx="15695613" cy="67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>
            <a:extLst>
              <a:ext uri="{FF2B5EF4-FFF2-40B4-BE49-F238E27FC236}">
                <a16:creationId xmlns:a16="http://schemas.microsoft.com/office/drawing/2014/main" id="{C04DDA2F-8F34-4459-AD3E-C8CA439AF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31763"/>
            <a:ext cx="4394201" cy="95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>
            <a:extLst>
              <a:ext uri="{FF2B5EF4-FFF2-40B4-BE49-F238E27FC236}">
                <a16:creationId xmlns:a16="http://schemas.microsoft.com/office/drawing/2014/main" id="{B4F86FE8-8115-474C-8308-C059DDAC1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588" y="633413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>
            <a:extLst>
              <a:ext uri="{FF2B5EF4-FFF2-40B4-BE49-F238E27FC236}">
                <a16:creationId xmlns:a16="http://schemas.microsoft.com/office/drawing/2014/main" id="{7AD329C1-6EC5-43DD-8033-01F8D366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85938"/>
            <a:ext cx="19510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>
            <a:extLst>
              <a:ext uri="{FF2B5EF4-FFF2-40B4-BE49-F238E27FC236}">
                <a16:creationId xmlns:a16="http://schemas.microsoft.com/office/drawing/2014/main" id="{D2A77D20-DEFF-4A20-A869-0EDD0DC2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834" y="5137150"/>
            <a:ext cx="4724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>
            <a:extLst>
              <a:ext uri="{FF2B5EF4-FFF2-40B4-BE49-F238E27FC236}">
                <a16:creationId xmlns:a16="http://schemas.microsoft.com/office/drawing/2014/main" id="{C9A9D063-4817-4C8C-AD27-887224E40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4375"/>
            <a:ext cx="4370388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>
            <a:extLst>
              <a:ext uri="{FF2B5EF4-FFF2-40B4-BE49-F238E27FC236}">
                <a16:creationId xmlns:a16="http://schemas.microsoft.com/office/drawing/2014/main" id="{0DF695A4-33D3-4F84-8647-81EAADC7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729038"/>
            <a:ext cx="79724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1-22">
            <a:extLst>
              <a:ext uri="{FF2B5EF4-FFF2-40B4-BE49-F238E27FC236}">
                <a16:creationId xmlns:a16="http://schemas.microsoft.com/office/drawing/2014/main" id="{D4F2CBDC-56A8-44C7-B0A7-2D82324F0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5368925"/>
            <a:ext cx="797242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 descr="1-22">
            <a:extLst>
              <a:ext uri="{FF2B5EF4-FFF2-40B4-BE49-F238E27FC236}">
                <a16:creationId xmlns:a16="http://schemas.microsoft.com/office/drawing/2014/main" id="{22DF91B5-B6C3-4D26-AAA4-374FA2300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6913563"/>
            <a:ext cx="79724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8">
            <a:extLst>
              <a:ext uri="{FF2B5EF4-FFF2-40B4-BE49-F238E27FC236}">
                <a16:creationId xmlns:a16="http://schemas.microsoft.com/office/drawing/2014/main" id="{1B4D9F14-1E84-4CF6-841B-501761A7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6" y="416844"/>
            <a:ext cx="38163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5BD53B-42A2-42B3-B77A-1FAD8BC3E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569278"/>
            <a:ext cx="2936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59654-751E-402E-B480-8A5B9BC83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4259263"/>
            <a:ext cx="7142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14FFE-F41C-4C90-9D79-81DB60448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5902077"/>
            <a:ext cx="7553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0CE8A-83E7-451C-B658-6C6243E6D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381" y="7468393"/>
            <a:ext cx="7743825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/>
              <a:t>.</a:t>
            </a:r>
          </a:p>
        </p:txBody>
      </p:sp>
    </p:spTree>
    <p:custDataLst>
      <p:tags r:id="rId1"/>
    </p:custDataLst>
  </p:cSld>
  <p:clrMapOvr>
    <a:masterClrMapping/>
  </p:clrMapOvr>
  <p:transition spd="slow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>
            <a:extLst>
              <a:ext uri="{FF2B5EF4-FFF2-40B4-BE49-F238E27FC236}">
                <a16:creationId xmlns:a16="http://schemas.microsoft.com/office/drawing/2014/main" id="{C8B02480-136D-41DB-BC7B-732F40A68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403350"/>
            <a:ext cx="16775113" cy="8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21">
            <a:extLst>
              <a:ext uri="{FF2B5EF4-FFF2-40B4-BE49-F238E27FC236}">
                <a16:creationId xmlns:a16="http://schemas.microsoft.com/office/drawing/2014/main" id="{14AB3391-7217-4E88-AD1F-652C3179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718" y="7103269"/>
            <a:ext cx="121761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CẢM ƠN CÁC EM ĐÃ THEO DÕI BÀI HỌC NGÀY HÔM NAY!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382" name="Picture 22" descr="1-16">
            <a:extLst>
              <a:ext uri="{FF2B5EF4-FFF2-40B4-BE49-F238E27FC236}">
                <a16:creationId xmlns:a16="http://schemas.microsoft.com/office/drawing/2014/main" id="{2BA9D426-2935-4EAA-8A5D-EAE06A39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588" y="633413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>
            <a:extLst>
              <a:ext uri="{FF2B5EF4-FFF2-40B4-BE49-F238E27FC236}">
                <a16:creationId xmlns:a16="http://schemas.microsoft.com/office/drawing/2014/main" id="{B9A46989-7BC4-47FB-AED2-00E120BA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561975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>
            <a:extLst>
              <a:ext uri="{FF2B5EF4-FFF2-40B4-BE49-F238E27FC236}">
                <a16:creationId xmlns:a16="http://schemas.microsoft.com/office/drawing/2014/main" id="{BC205565-FE52-4978-BE41-74FFAFB3A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993775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071953" y="0"/>
            <a:ext cx="12634383" cy="94757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126344" tIns="63172" rIns="126344" bIns="6317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63426" eaLnBrk="1" hangingPunct="1"/>
            <a:endParaRPr lang="en-US" sz="2487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77239" y="430359"/>
            <a:ext cx="8343957" cy="1105509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Roi 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315" name="Picture 4" descr="6133670309d94347510140e4defe98cd1349795399_ww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04" y="1535869"/>
            <a:ext cx="9475788" cy="537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178127" y="7420399"/>
            <a:ext cx="8528209" cy="118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altLang="vi-VN" sz="456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45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5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45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45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45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52903550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071953" y="0"/>
            <a:ext cx="12634383" cy="94757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126344" tIns="63172" rIns="126344" bIns="6317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63426" eaLnBrk="1" hangingPunct="1"/>
            <a:endParaRPr lang="en-US" sz="2487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0917" y="631719"/>
            <a:ext cx="9838627" cy="1105509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vi-V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r>
              <a:rPr lang="en-US" altLang="vi-V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145731" y="7451985"/>
            <a:ext cx="8528209" cy="118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vi-VN" sz="4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vi-VN" sz="4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45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5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45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45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45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  <p:pic>
        <p:nvPicPr>
          <p:cNvPr id="6" name="Picture 3" descr="567859pw32942hu3">
            <a:extLst>
              <a:ext uri="{FF2B5EF4-FFF2-40B4-BE49-F238E27FC236}">
                <a16:creationId xmlns:a16="http://schemas.microsoft.com/office/drawing/2014/main" id="{54A0689B-C843-4A1D-AD6B-1898DEB25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37" y="1817016"/>
            <a:ext cx="5685473" cy="544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225363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5" name="Picture 13" descr="Natureza_0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998" y="1263439"/>
            <a:ext cx="3474455" cy="347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333FF"/>
                </a:solidFill>
                <a:latin typeface="VNI-Cooper" pitchFamily="2" charset="0"/>
              </a:rPr>
              <a:t>Quan saùt hình:</a:t>
            </a:r>
          </a:p>
        </p:txBody>
      </p:sp>
      <p:pic>
        <p:nvPicPr>
          <p:cNvPr id="8197" name="Picture 5" descr="Comida_02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45" y="1684585"/>
            <a:ext cx="3790315" cy="368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Esporte_002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17" y="5474900"/>
            <a:ext cx="3158596" cy="274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230104" y="2105731"/>
            <a:ext cx="1895158" cy="6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16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ÔÙt coù vò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651250" y="8317636"/>
            <a:ext cx="1368725" cy="6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16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Khoeû 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10600161" y="3053310"/>
            <a:ext cx="3895602" cy="111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16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Hoa hoàng coù  maøu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8810290" y="8317636"/>
            <a:ext cx="2211017" cy="6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16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Banh coù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4914689" y="2105731"/>
            <a:ext cx="1263438" cy="6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16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cay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13021751" y="3579743"/>
            <a:ext cx="947579" cy="6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16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ñoû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10600161" y="8317636"/>
            <a:ext cx="2316304" cy="6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16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hình caàu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4914689" y="8317636"/>
            <a:ext cx="1789871" cy="6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16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nhö voi </a:t>
            </a:r>
          </a:p>
        </p:txBody>
      </p:sp>
      <p:pic>
        <p:nvPicPr>
          <p:cNvPr id="8214" name="Picture 22" descr="Picture1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45" y="4527321"/>
            <a:ext cx="4843180" cy="397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632826"/>
      </p:ext>
    </p:extLst>
  </p:cSld>
  <p:clrMapOvr>
    <a:masterClrMapping/>
  </p:clrMapOvr>
  <p:transition spd="med">
    <p:wheel spokes="8"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6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4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8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80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80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80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9" dur="500" autoRev="1" fill="hold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autoRev="1" fill="hold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autoRev="1" fill="hold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autoRev="1" fill="hold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autoRev="1" fill="hold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autoRev="1" fill="hold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1" dur="500" autoRev="1" fill="hold"/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autoRev="1" fill="hold"/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autoRev="1" fill="hold"/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7" dur="500" autoRev="1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500" autoRev="1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autoRev="1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206" grpId="0"/>
      <p:bldP spid="8207" grpId="0" build="allAtOnce"/>
      <p:bldP spid="8208" grpId="0"/>
      <p:bldP spid="8209" grpId="0"/>
      <p:bldP spid="8210" grpId="0" build="allAtOnce"/>
      <p:bldP spid="8211" grpId="0" build="allAtOnce"/>
      <p:bldP spid="8212" grpId="0"/>
      <p:bldP spid="8212" grpId="1"/>
      <p:bldP spid="821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2">
            <a:extLst>
              <a:ext uri="{FF2B5EF4-FFF2-40B4-BE49-F238E27FC236}">
                <a16:creationId xmlns:a16="http://schemas.microsoft.com/office/drawing/2014/main" id="{A72BCF6E-99CA-48EB-A6E2-06333558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989888"/>
            <a:ext cx="167782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26">
            <a:extLst>
              <a:ext uri="{FF2B5EF4-FFF2-40B4-BE49-F238E27FC236}">
                <a16:creationId xmlns:a16="http://schemas.microsoft.com/office/drawing/2014/main" id="{8D417C9B-14B3-4BC3-BEF3-7B7BD304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-222250"/>
            <a:ext cx="16633825" cy="992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AD8EF22A-90AB-4A6B-A36F-F2461F236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785938"/>
            <a:ext cx="58324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5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1345C9AF-A9AE-4E07-80D8-055589D6D428}"/>
              </a:ext>
            </a:extLst>
          </p:cNvPr>
          <p:cNvSpPr txBox="1"/>
          <p:nvPr/>
        </p:nvSpPr>
        <p:spPr>
          <a:xfrm>
            <a:off x="2412481" y="3222625"/>
            <a:ext cx="97207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en-US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 TẬP VỀ TỪ CHỈ ĐẶC ĐIỂM</a:t>
            </a:r>
            <a:endParaRPr lang="en-US" altLang="en-US" sz="50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 TẬP CÂU </a:t>
            </a:r>
            <a:r>
              <a:rPr lang="en-US" altLang="en-US" sz="5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AI THẾ NÀO?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000"/>
    </mc:Choice>
    <mc:Fallback xmlns="">
      <p:transition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05AD1109-122A-4F7D-BAE4-A040A417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1613"/>
            <a:ext cx="14978063" cy="902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>
            <a:extLst>
              <a:ext uri="{FF2B5EF4-FFF2-40B4-BE49-F238E27FC236}">
                <a16:creationId xmlns:a16="http://schemas.microsoft.com/office/drawing/2014/main" id="{5C55E553-07B8-4F85-8BBB-80D3C79FF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38238"/>
            <a:ext cx="146526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>
            <a:extLst>
              <a:ext uri="{FF2B5EF4-FFF2-40B4-BE49-F238E27FC236}">
                <a16:creationId xmlns:a16="http://schemas.microsoft.com/office/drawing/2014/main" id="{E410545A-8736-4669-AFE6-1F283F36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1390650"/>
            <a:ext cx="9505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9">
            <a:extLst>
              <a:ext uri="{FF2B5EF4-FFF2-40B4-BE49-F238E27FC236}">
                <a16:creationId xmlns:a16="http://schemas.microsoft.com/office/drawing/2014/main" id="{A890AE26-3993-4059-9925-BB490D6FE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3119438"/>
            <a:ext cx="9505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10">
            <a:extLst>
              <a:ext uri="{FF2B5EF4-FFF2-40B4-BE49-F238E27FC236}">
                <a16:creationId xmlns:a16="http://schemas.microsoft.com/office/drawing/2014/main" id="{BE7BE278-1872-4A1E-812F-B980647E5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4846638"/>
            <a:ext cx="9505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9811A000-7D2E-4694-8345-26D2555AB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4321175"/>
            <a:ext cx="8386763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 Box 11">
            <a:extLst>
              <a:ext uri="{FF2B5EF4-FFF2-40B4-BE49-F238E27FC236}">
                <a16:creationId xmlns:a16="http://schemas.microsoft.com/office/drawing/2014/main" id="{E84CC968-B638-4E79-8F59-01C65A902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5" y="1712913"/>
            <a:ext cx="8134350" cy="7699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GB" sz="4400" b="1" dirty="0" err="1">
                <a:latin typeface="Times New Roman" panose="02020603050405020304" charset="0"/>
                <a:cs typeface="Times New Roman" panose="02020603050405020304" charset="0"/>
              </a:rPr>
              <a:t>Mục</a:t>
            </a:r>
            <a:r>
              <a:rPr lang="en-US" altLang="en-GB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4400" b="1" dirty="0" err="1">
                <a:latin typeface="Times New Roman" panose="02020603050405020304" charset="0"/>
                <a:cs typeface="Times New Roman" panose="02020603050405020304" charset="0"/>
              </a:rPr>
              <a:t>tiêu</a:t>
            </a:r>
            <a:r>
              <a:rPr lang="en-US" altLang="en-GB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4400" b="1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GB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4400" b="1" dirty="0" err="1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altLang="en-GB" sz="44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iCiel Grandma" panose="02000503000000020003" pitchFamily="50" charset="0"/>
              <a:ea typeface="黑体" pitchFamily="2" charset="-122"/>
            </a:endParaRPr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9BD4E86F-8963-4658-8D48-CA4C0F223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3516313"/>
            <a:ext cx="626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về từ chỉ đặc điểm 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F160CFD9-483B-47B0-8205-01200CD5C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488" y="5160963"/>
            <a:ext cx="7421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Tiếp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tục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ôn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kiểu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: Ai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thế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Englebert" charset="0"/>
                <a:cs typeface="Times New Roman" panose="02020603050405020304" pitchFamily="18" charset="0"/>
              </a:rPr>
              <a:t>?</a:t>
            </a:r>
            <a:endParaRPr lang="en-US" altLang="en-US" sz="4000" dirty="0">
              <a:ea typeface="Englebert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A13379-21C7-4B86-AF63-AD59BA4160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" end="970.748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52788" y="8650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83" grpId="0"/>
      <p:bldP spid="3085" grpId="0"/>
      <p:bldP spid="30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1-17">
            <a:extLst>
              <a:ext uri="{FF2B5EF4-FFF2-40B4-BE49-F238E27FC236}">
                <a16:creationId xmlns:a16="http://schemas.microsoft.com/office/drawing/2014/main" id="{3481CA8B-1142-4497-BC54-759EC0704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7913494"/>
            <a:ext cx="16886238" cy="157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7">
            <a:extLst>
              <a:ext uri="{FF2B5EF4-FFF2-40B4-BE49-F238E27FC236}">
                <a16:creationId xmlns:a16="http://schemas.microsoft.com/office/drawing/2014/main" id="{C22A2B23-F708-4807-BA14-EB6C79CC2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588" y="4738688"/>
            <a:ext cx="3151187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">
            <a:extLst>
              <a:ext uri="{FF2B5EF4-FFF2-40B4-BE49-F238E27FC236}">
                <a16:creationId xmlns:a16="http://schemas.microsoft.com/office/drawing/2014/main" id="{3369CB23-4CE5-4A30-B983-8FE7F956C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832" y="1848857"/>
            <a:ext cx="6840537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alt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alt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alt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alt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1545D9-9D20-41A3-B78A-35E34F1420D1}"/>
              </a:ext>
            </a:extLst>
          </p:cNvPr>
          <p:cNvCxnSpPr>
            <a:cxnSpLocks/>
          </p:cNvCxnSpPr>
          <p:nvPr/>
        </p:nvCxnSpPr>
        <p:spPr>
          <a:xfrm>
            <a:off x="6689069" y="3441750"/>
            <a:ext cx="11968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1BDBB1-D1ED-4A1A-824E-11C38713C2B5}"/>
              </a:ext>
            </a:extLst>
          </p:cNvPr>
          <p:cNvCxnSpPr>
            <a:cxnSpLocks/>
          </p:cNvCxnSpPr>
          <p:nvPr/>
        </p:nvCxnSpPr>
        <p:spPr>
          <a:xfrm>
            <a:off x="9108256" y="3446567"/>
            <a:ext cx="1297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511FED-C3DA-49BE-83B8-33BB8C8ECACC}"/>
              </a:ext>
            </a:extLst>
          </p:cNvPr>
          <p:cNvCxnSpPr>
            <a:cxnSpLocks/>
          </p:cNvCxnSpPr>
          <p:nvPr/>
        </p:nvCxnSpPr>
        <p:spPr>
          <a:xfrm flipV="1">
            <a:off x="8280375" y="5009049"/>
            <a:ext cx="241302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702DEB-2E37-4ECA-BE79-E84FA307CE72}"/>
              </a:ext>
            </a:extLst>
          </p:cNvPr>
          <p:cNvCxnSpPr>
            <a:cxnSpLocks/>
          </p:cNvCxnSpPr>
          <p:nvPr/>
        </p:nvCxnSpPr>
        <p:spPr>
          <a:xfrm>
            <a:off x="5716725" y="6538094"/>
            <a:ext cx="24563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6A1BE7-964F-4B33-8B22-125FAD0CE3CD}"/>
              </a:ext>
            </a:extLst>
          </p:cNvPr>
          <p:cNvCxnSpPr>
            <a:cxnSpLocks/>
          </p:cNvCxnSpPr>
          <p:nvPr/>
        </p:nvCxnSpPr>
        <p:spPr>
          <a:xfrm>
            <a:off x="8173120" y="5746006"/>
            <a:ext cx="22322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8">
            <a:extLst>
              <a:ext uri="{FF2B5EF4-FFF2-40B4-BE49-F238E27FC236}">
                <a16:creationId xmlns:a16="http://schemas.microsoft.com/office/drawing/2014/main" id="{EEE82711-B38A-4C7C-B89D-9DD49ADC7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" y="111050"/>
            <a:ext cx="14257584" cy="157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9">
            <a:extLst>
              <a:ext uri="{FF2B5EF4-FFF2-40B4-BE49-F238E27FC236}">
                <a16:creationId xmlns:a16="http://schemas.microsoft.com/office/drawing/2014/main" id="{C151C631-EB06-4118-8748-48924A00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82" y="417414"/>
            <a:ext cx="12498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CDBE8A-2D92-442B-A804-DD8F84900098}"/>
              </a:ext>
            </a:extLst>
          </p:cNvPr>
          <p:cNvCxnSpPr/>
          <p:nvPr/>
        </p:nvCxnSpPr>
        <p:spPr>
          <a:xfrm flipV="1">
            <a:off x="2313919" y="1064219"/>
            <a:ext cx="5211763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943A53-F785-420E-AE8E-A6B25ED68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0" end="1520.362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52788" y="8650288"/>
            <a:ext cx="609600" cy="6096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8173120" y="2721670"/>
            <a:ext cx="899889" cy="63924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508824" y="2742994"/>
            <a:ext cx="1096851" cy="69875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580832" y="3415259"/>
            <a:ext cx="3024336" cy="84442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16725" y="4289545"/>
            <a:ext cx="2456395" cy="63941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90344" y="5054951"/>
            <a:ext cx="2395537" cy="63941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388351" y="5814337"/>
            <a:ext cx="2395537" cy="63941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med" advTm="2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16" grpId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071953" y="0"/>
            <a:ext cx="12634383" cy="947578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 sz="414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47430" y="1737229"/>
            <a:ext cx="1425390" cy="857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974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xanh</a:t>
            </a:r>
            <a:endParaRPr lang="en-US" altLang="en-US" sz="4974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7430" y="3985535"/>
            <a:ext cx="2683748" cy="857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974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xanh</a:t>
            </a:r>
            <a:r>
              <a:rPr lang="en-US" altLang="en-US" sz="4974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974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ngắt</a:t>
            </a:r>
            <a:endParaRPr lang="en-US" altLang="en-US" sz="4974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7430" y="2842737"/>
            <a:ext cx="2542684" cy="857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974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xanh</a:t>
            </a:r>
            <a:r>
              <a:rPr lang="en-US" altLang="en-US" sz="4974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974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mát</a:t>
            </a:r>
            <a:endParaRPr lang="en-US" altLang="en-US" sz="4974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5406026" y="1737228"/>
            <a:ext cx="473789" cy="3073051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145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557376" y="2184697"/>
            <a:ext cx="9377081" cy="162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GB" altLang="en-US" sz="4974">
                <a:latin typeface="Times New Roman" panose="02020603050405020304" pitchFamily="18" charset="0"/>
                <a:cs typeface="Times New Roman" panose="02020603050405020304" pitchFamily="18" charset="0"/>
              </a:rPr>
              <a:t>Các từ chỉ đặc điểm gì của sự vật? </a:t>
            </a:r>
            <a:endParaRPr lang="en-US" altLang="en-US" sz="497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324919" y="3682837"/>
            <a:ext cx="6931706" cy="8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bg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GB" altLang="en-US" sz="497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đặc điểm về màu sắc</a:t>
            </a:r>
            <a:endParaRPr lang="en-US" altLang="en-US" sz="4974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07554" y="6018881"/>
            <a:ext cx="2223686" cy="857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974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bát</a:t>
            </a:r>
            <a:r>
              <a:rPr lang="en-US" altLang="en-US" sz="4974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974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ngát</a:t>
            </a:r>
            <a:endParaRPr lang="en-US" altLang="en-US" sz="4974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5406026" y="6124167"/>
            <a:ext cx="300506" cy="64926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145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79815" y="5786373"/>
            <a:ext cx="8615948" cy="8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GB" altLang="en-US" sz="4974">
                <a:latin typeface="Times New Roman" panose="02020603050405020304" pitchFamily="18" charset="0"/>
                <a:cs typeface="Times New Roman" panose="02020603050405020304" pitchFamily="18" charset="0"/>
              </a:rPr>
              <a:t>Từ chỉ đặc điểm gì của sự vật? </a:t>
            </a:r>
            <a:endParaRPr lang="en-US" altLang="en-US" sz="497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672259" y="6718598"/>
            <a:ext cx="7633820" cy="8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bg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GB" altLang="en-US" sz="497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đặc điểm về kích thước</a:t>
            </a:r>
            <a:endParaRPr lang="en-US" altLang="en-US" sz="4974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21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53" y="8383441"/>
            <a:ext cx="12634383" cy="109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222999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2">
            <a:extLst>
              <a:ext uri="{FF2B5EF4-FFF2-40B4-BE49-F238E27FC236}">
                <a16:creationId xmlns:a16="http://schemas.microsoft.com/office/drawing/2014/main" id="{FB8F6AA7-E2E0-458B-AEDC-4085D267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989888"/>
            <a:ext cx="167782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ky-clouds-3wax">
            <a:extLst>
              <a:ext uri="{FF2B5EF4-FFF2-40B4-BE49-F238E27FC236}">
                <a16:creationId xmlns:a16="http://schemas.microsoft.com/office/drawing/2014/main" id="{D765D615-6430-46BD-837A-961FE3C9D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5057774"/>
            <a:ext cx="7432675" cy="4182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cây tre đẹp nhất - kiên cường, dẻo dai">
            <a:extLst>
              <a:ext uri="{FF2B5EF4-FFF2-40B4-BE49-F238E27FC236}">
                <a16:creationId xmlns:a16="http://schemas.microsoft.com/office/drawing/2014/main" id="{9642EEA4-A4F1-4275-A6DE-049AE2832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4625"/>
            <a:ext cx="7416800" cy="4430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yện một ông nông dân">
            <a:extLst>
              <a:ext uri="{FF2B5EF4-FFF2-40B4-BE49-F238E27FC236}">
                <a16:creationId xmlns:a16="http://schemas.microsoft.com/office/drawing/2014/main" id="{481A5BD5-5472-4551-9DC1-578E5C99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5057775"/>
            <a:ext cx="7416799" cy="4182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ông Hương - Nét đẹp thơ mộng trường tồn ở miền đất cố đô">
            <a:extLst>
              <a:ext uri="{FF2B5EF4-FFF2-40B4-BE49-F238E27FC236}">
                <a16:creationId xmlns:a16="http://schemas.microsoft.com/office/drawing/2014/main" id="{898C5DF8-FD93-4C7E-9E18-2D11D5A2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299" y="174626"/>
            <a:ext cx="7432675" cy="4430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E7DF76-4D3A-414B-B907-62F6A9613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8856.98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52788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000">
        <p15:prstTrans prst="wind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5.9|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3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3.2|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1.6|5.2|15.4|6.2|15.7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3|1.8|2|2.2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2|2.6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2.4|2.2|2.8|3|-28.2|32.5|1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1.9|1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3.6|6.1|7.6|4|5.4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10232</TotalTime>
  <Words>1439</Words>
  <Application>Microsoft Office PowerPoint</Application>
  <PresentationFormat>Custom</PresentationFormat>
  <Paragraphs>164</Paragraphs>
  <Slides>19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SimSun</vt:lpstr>
      <vt:lpstr>SimSun</vt:lpstr>
      <vt:lpstr>Arial</vt:lpstr>
      <vt:lpstr>Bahnschrift SemiBold</vt:lpstr>
      <vt:lpstr>Calibri</vt:lpstr>
      <vt:lpstr>等线</vt:lpstr>
      <vt:lpstr>Englebert</vt:lpstr>
      <vt:lpstr>iCiel Grandma</vt:lpstr>
      <vt:lpstr>黑体</vt:lpstr>
      <vt:lpstr>Times New Roman</vt:lpstr>
      <vt:lpstr>VNI-Avo</vt:lpstr>
      <vt:lpstr>VNI-Cooper</vt:lpstr>
      <vt:lpstr>VNI-Times</vt:lpstr>
      <vt:lpstr>默认设计模板</vt:lpstr>
      <vt:lpstr>PowerPoint Presentation</vt:lpstr>
      <vt:lpstr> Roi (từ dùng ở miền Bắc)</vt:lpstr>
      <vt:lpstr>Dứa (từ dùng ở miền Bắc)</vt:lpstr>
      <vt:lpstr>Quan saùt hình: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159</cp:revision>
  <dcterms:created xsi:type="dcterms:W3CDTF">2015-09-14T06:10:05Z</dcterms:created>
  <dcterms:modified xsi:type="dcterms:W3CDTF">2021-12-17T13:14:27Z</dcterms:modified>
</cp:coreProperties>
</file>